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55"/>
  </p:notesMasterIdLst>
  <p:sldIdLst>
    <p:sldId id="256" r:id="rId2"/>
    <p:sldId id="257" r:id="rId3"/>
    <p:sldId id="300" r:id="rId4"/>
    <p:sldId id="287" r:id="rId5"/>
    <p:sldId id="258" r:id="rId6"/>
    <p:sldId id="293" r:id="rId7"/>
    <p:sldId id="261" r:id="rId8"/>
    <p:sldId id="267" r:id="rId9"/>
    <p:sldId id="268" r:id="rId10"/>
    <p:sldId id="269" r:id="rId11"/>
    <p:sldId id="288" r:id="rId12"/>
    <p:sldId id="289" r:id="rId13"/>
    <p:sldId id="264" r:id="rId14"/>
    <p:sldId id="310" r:id="rId15"/>
    <p:sldId id="313" r:id="rId16"/>
    <p:sldId id="311" r:id="rId17"/>
    <p:sldId id="312" r:id="rId18"/>
    <p:sldId id="270" r:id="rId19"/>
    <p:sldId id="271" r:id="rId20"/>
    <p:sldId id="276" r:id="rId21"/>
    <p:sldId id="275" r:id="rId22"/>
    <p:sldId id="272" r:id="rId23"/>
    <p:sldId id="290" r:id="rId24"/>
    <p:sldId id="298" r:id="rId25"/>
    <p:sldId id="279" r:id="rId26"/>
    <p:sldId id="299" r:id="rId27"/>
    <p:sldId id="280" r:id="rId28"/>
    <p:sldId id="301" r:id="rId29"/>
    <p:sldId id="302" r:id="rId30"/>
    <p:sldId id="303" r:id="rId31"/>
    <p:sldId id="304" r:id="rId32"/>
    <p:sldId id="305" r:id="rId33"/>
    <p:sldId id="307" r:id="rId34"/>
    <p:sldId id="308" r:id="rId35"/>
    <p:sldId id="309" r:id="rId36"/>
    <p:sldId id="306" r:id="rId37"/>
    <p:sldId id="281" r:id="rId38"/>
    <p:sldId id="314" r:id="rId39"/>
    <p:sldId id="282" r:id="rId40"/>
    <p:sldId id="284" r:id="rId41"/>
    <p:sldId id="315" r:id="rId42"/>
    <p:sldId id="317" r:id="rId43"/>
    <p:sldId id="316" r:id="rId44"/>
    <p:sldId id="319" r:id="rId45"/>
    <p:sldId id="318" r:id="rId46"/>
    <p:sldId id="262" r:id="rId47"/>
    <p:sldId id="291" r:id="rId48"/>
    <p:sldId id="265" r:id="rId49"/>
    <p:sldId id="266" r:id="rId50"/>
    <p:sldId id="286" r:id="rId51"/>
    <p:sldId id="295" r:id="rId52"/>
    <p:sldId id="296" r:id="rId53"/>
    <p:sldId id="297"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0" autoAdjust="0"/>
    <p:restoredTop sz="86833" autoAdjust="0"/>
  </p:normalViewPr>
  <p:slideViewPr>
    <p:cSldViewPr>
      <p:cViewPr>
        <p:scale>
          <a:sx n="60" d="100"/>
          <a:sy n="60" d="100"/>
        </p:scale>
        <p:origin x="-816" y="-1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2/4/2015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a:t>
            </a:r>
            <a:r>
              <a:rPr lang="en-US" baseline="0" dirty="0" smtClean="0"/>
              <a:t> I’m interested in attention/awareness, but these are often ill-defined. I’m going to use an example to get the ideas across.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a:p>
        </p:txBody>
      </p:sp>
    </p:spTree>
    <p:extLst>
      <p:ext uri="{BB962C8B-B14F-4D97-AF65-F5344CB8AC3E}">
        <p14:creationId xmlns:p14="http://schemas.microsoft.com/office/powerpoint/2010/main" val="115532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27</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28</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35</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(dual) vs. Low (single) task conditions. Expectation: During dual task contrast/gender will have better performance than noise/gender, because noise attention is more feature-based than contrast which is more spatial.</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37</a:t>
            </a:fld>
            <a:endParaRPr lang="en-US"/>
          </a:p>
        </p:txBody>
      </p:sp>
    </p:spTree>
    <p:extLst>
      <p:ext uri="{BB962C8B-B14F-4D97-AF65-F5344CB8AC3E}">
        <p14:creationId xmlns:p14="http://schemas.microsoft.com/office/powerpoint/2010/main" val="1599422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38</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Gender same across</a:t>
            </a:r>
            <a:r>
              <a:rPr lang="en-US" baseline="0" dirty="0" smtClean="0"/>
              <a:t> all categories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39</a:t>
            </a:fld>
            <a:endParaRPr lang="en-US"/>
          </a:p>
        </p:txBody>
      </p:sp>
    </p:spTree>
    <p:extLst>
      <p:ext uri="{BB962C8B-B14F-4D97-AF65-F5344CB8AC3E}">
        <p14:creationId xmlns:p14="http://schemas.microsoft.com/office/powerpoint/2010/main" val="533971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44</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46</a:t>
            </a:fld>
            <a:endParaRPr lang="en-US"/>
          </a:p>
        </p:txBody>
      </p:sp>
    </p:spTree>
    <p:extLst>
      <p:ext uri="{BB962C8B-B14F-4D97-AF65-F5344CB8AC3E}">
        <p14:creationId xmlns:p14="http://schemas.microsoft.com/office/powerpoint/2010/main" val="3906235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attention is a pre-cursor</a:t>
            </a:r>
            <a:r>
              <a:rPr lang="en-US" baseline="0" dirty="0" smtClean="0"/>
              <a:t> to awareness. How might we show that? One idea is to dissociate attention and awareness.</a:t>
            </a:r>
          </a:p>
          <a:p>
            <a:endParaRPr lang="en-US" baseline="0" dirty="0" smtClean="0"/>
          </a:p>
          <a:p>
            <a:r>
              <a:rPr lang="en-US" baseline="0" dirty="0" smtClean="0"/>
              <a:t>Note: awareness manipulated with a mask or no mask, attention manipulated using secondary task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48</a:t>
            </a:fld>
            <a:endParaRPr lang="en-US"/>
          </a:p>
        </p:txBody>
      </p:sp>
    </p:spTree>
    <p:extLst>
      <p:ext uri="{BB962C8B-B14F-4D97-AF65-F5344CB8AC3E}">
        <p14:creationId xmlns:p14="http://schemas.microsoft.com/office/powerpoint/2010/main" val="1572120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there is no bottom-up confound for visibility, since the expected effect is in the wrong direction</a:t>
            </a:r>
          </a:p>
          <a:p>
            <a:endParaRPr lang="en-US" baseline="0" dirty="0" smtClean="0"/>
          </a:p>
          <a:p>
            <a:r>
              <a:rPr lang="en-US" baseline="0" dirty="0" smtClean="0"/>
              <a:t>Other problems: do we really understand how binocular suppression works? Does it act at the right “stage” of processing?</a:t>
            </a:r>
          </a:p>
          <a:p>
            <a:r>
              <a:rPr lang="en-US" baseline="0" dirty="0" smtClean="0"/>
              <a:t>Ultimately: we shouldn’t be talking about all kinds of attention and awareness equally, we need to be more specific to solve this question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49</a:t>
            </a:fld>
            <a:endParaRPr lang="en-US"/>
          </a:p>
        </p:txBody>
      </p:sp>
    </p:spTree>
    <p:extLst>
      <p:ext uri="{BB962C8B-B14F-4D97-AF65-F5344CB8AC3E}">
        <p14:creationId xmlns:p14="http://schemas.microsoft.com/office/powerpoint/2010/main" val="1145800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animation, then go back and repeat: asking to attend</a:t>
            </a:r>
            <a:r>
              <a:rPr lang="en-US" baseline="0" dirty="0" smtClean="0"/>
              <a:t> to background (21 total black dots move, 22 with the first)</a:t>
            </a:r>
          </a:p>
          <a:p>
            <a:r>
              <a:rPr lang="en-US" baseline="0" dirty="0" smtClean="0"/>
              <a:t>Point here is that you have no AWARENESS of the changes in the first attempt, while you’re attending to the dots. But you need very little additional attention to notice them. No bottom-up attention = </a:t>
            </a:r>
            <a:r>
              <a:rPr lang="en-US" baseline="0" dirty="0" err="1" smtClean="0"/>
              <a:t>inattentional</a:t>
            </a:r>
            <a:r>
              <a:rPr lang="en-US" baseline="0" dirty="0" smtClean="0"/>
              <a:t> blindness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50</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51</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52</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53</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obvious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one situation where attention (seems) to not be a pre-requisite for</a:t>
            </a:r>
            <a:r>
              <a:rPr lang="en-US" baseline="0" dirty="0" smtClean="0"/>
              <a:t>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a:p>
        </p:txBody>
      </p:sp>
    </p:spTree>
    <p:extLst>
      <p:ext uri="{BB962C8B-B14F-4D97-AF65-F5344CB8AC3E}">
        <p14:creationId xmlns:p14="http://schemas.microsoft.com/office/powerpoint/2010/main" val="3828096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dual</a:t>
            </a:r>
            <a:r>
              <a:rPr lang="en-US" baseline="0" dirty="0" smtClean="0"/>
              <a:t> task performance NORMALIZED by single task performance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a:p>
        </p:txBody>
      </p:sp>
    </p:spTree>
    <p:extLst>
      <p:ext uri="{BB962C8B-B14F-4D97-AF65-F5344CB8AC3E}">
        <p14:creationId xmlns:p14="http://schemas.microsoft.com/office/powerpoint/2010/main" val="364558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whole story… what if the central task was not difficult enough? Or maybe it didn’t “interfere” with the other task?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a:p>
        </p:txBody>
      </p:sp>
    </p:spTree>
    <p:extLst>
      <p:ext uri="{BB962C8B-B14F-4D97-AF65-F5344CB8AC3E}">
        <p14:creationId xmlns:p14="http://schemas.microsoft.com/office/powerpoint/2010/main" val="4160462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tasks DO interfere enough to inhibit awareness. No awareness without attention. So is attention the precursor to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a:p>
        </p:txBody>
      </p:sp>
    </p:spTree>
    <p:extLst>
      <p:ext uri="{BB962C8B-B14F-4D97-AF65-F5344CB8AC3E}">
        <p14:creationId xmlns:p14="http://schemas.microsoft.com/office/powerpoint/2010/main" val="1271083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18</a:t>
            </a:fld>
            <a:endParaRPr lang="en-US"/>
          </a:p>
        </p:txBody>
      </p:sp>
    </p:spTree>
    <p:extLst>
      <p:ext uri="{BB962C8B-B14F-4D97-AF65-F5344CB8AC3E}">
        <p14:creationId xmlns:p14="http://schemas.microsoft.com/office/powerpoint/2010/main" val="673168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Neural</a:t>
            </a:r>
            <a:r>
              <a:rPr lang="en-US" baseline="0" dirty="0" smtClean="0"/>
              <a:t> response is monotonic increasing according to some function R()</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20</a:t>
            </a:fld>
            <a:endParaRPr lang="en-US"/>
          </a:p>
        </p:txBody>
      </p:sp>
    </p:spTree>
    <p:extLst>
      <p:ext uri="{BB962C8B-B14F-4D97-AF65-F5344CB8AC3E}">
        <p14:creationId xmlns:p14="http://schemas.microsoft.com/office/powerpoint/2010/main" val="1448469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1776929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2/4/2015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33.jpe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4.wdp"/><Relationship Id="rId4" Type="http://schemas.openxmlformats.org/officeDocument/2006/relationships/image" Target="../media/image47.png"/><Relationship Id="rId9"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Neural Substrates of Attention and Awareness</a:t>
            </a:r>
            <a:endParaRPr lang="en-US" dirty="0"/>
          </a:p>
        </p:txBody>
      </p:sp>
      <p:sp>
        <p:nvSpPr>
          <p:cNvPr id="3" name="Subtitle 2"/>
          <p:cNvSpPr>
            <a:spLocks noGrp="1"/>
          </p:cNvSpPr>
          <p:nvPr>
            <p:ph type="subTitle" idx="1"/>
          </p:nvPr>
        </p:nvSpPr>
        <p:spPr>
          <a:xfrm>
            <a:off x="2590800" y="4953000"/>
            <a:ext cx="6400800" cy="1752600"/>
          </a:xfrm>
        </p:spPr>
        <p:txBody>
          <a:bodyPr>
            <a:normAutofit/>
          </a:bodyPr>
          <a:lstStyle/>
          <a:p>
            <a:pPr algn="r"/>
            <a:r>
              <a:rPr lang="en-US" dirty="0" smtClean="0"/>
              <a:t>Dan Birman</a:t>
            </a:r>
          </a:p>
          <a:p>
            <a:pPr algn="r"/>
            <a:r>
              <a:rPr lang="en-US" dirty="0" smtClean="0"/>
              <a:t>Gardner Lab</a:t>
            </a:r>
          </a:p>
          <a:p>
            <a:pPr algn="r"/>
            <a:r>
              <a:rPr lang="en-US" dirty="0" err="1" smtClean="0"/>
              <a:t>Kalanit</a:t>
            </a:r>
            <a:r>
              <a:rPr lang="en-US" dirty="0" smtClean="0"/>
              <a:t> Lab Meeting – 2015-02-06</a:t>
            </a:r>
            <a:endParaRPr lang="en-US" dirty="0"/>
          </a:p>
        </p:txBody>
      </p:sp>
    </p:spTree>
    <p:extLst>
      <p:ext uri="{BB962C8B-B14F-4D97-AF65-F5344CB8AC3E}">
        <p14:creationId xmlns:p14="http://schemas.microsoft.com/office/powerpoint/2010/main" val="4287371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12453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914" y="2234620"/>
            <a:ext cx="3316671" cy="386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7039459" y="376110"/>
            <a:ext cx="1266341" cy="1328210"/>
            <a:chOff x="7039459" y="376110"/>
            <a:chExt cx="1266341" cy="1328210"/>
          </a:xfrm>
        </p:grpSpPr>
        <p:sp>
          <p:nvSpPr>
            <p:cNvPr id="3" name="TextBox 2"/>
            <p:cNvSpPr txBox="1"/>
            <p:nvPr/>
          </p:nvSpPr>
          <p:spPr>
            <a:xfrm rot="14376367">
              <a:off x="7071417" y="649110"/>
              <a:ext cx="1007666" cy="461665"/>
            </a:xfrm>
            <a:prstGeom prst="rect">
              <a:avLst/>
            </a:prstGeom>
            <a:noFill/>
          </p:spPr>
          <p:txBody>
            <a:bodyPr wrap="square" rtlCol="0">
              <a:spAutoFit/>
            </a:bodyPr>
            <a:lstStyle/>
            <a:p>
              <a:r>
                <a:rPr lang="en-US" sz="2400" dirty="0" smtClean="0"/>
                <a:t>F</a:t>
              </a:r>
              <a:endParaRPr lang="en-US" sz="2400" dirty="0"/>
            </a:p>
          </p:txBody>
        </p:sp>
        <p:sp>
          <p:nvSpPr>
            <p:cNvPr id="18" name="TextBox 17"/>
            <p:cNvSpPr txBox="1"/>
            <p:nvPr/>
          </p:nvSpPr>
          <p:spPr>
            <a:xfrm rot="9524009">
              <a:off x="7039459" y="1138267"/>
              <a:ext cx="672099" cy="461665"/>
            </a:xfrm>
            <a:prstGeom prst="rect">
              <a:avLst/>
            </a:prstGeom>
            <a:noFill/>
          </p:spPr>
          <p:txBody>
            <a:bodyPr wrap="square" rtlCol="0">
              <a:spAutoFit/>
            </a:bodyPr>
            <a:lstStyle/>
            <a:p>
              <a:r>
                <a:rPr lang="en-US" sz="2400" dirty="0" smtClean="0"/>
                <a:t>F</a:t>
              </a:r>
              <a:endParaRPr lang="en-US" sz="2400" dirty="0"/>
            </a:p>
          </p:txBody>
        </p:sp>
        <p:sp>
          <p:nvSpPr>
            <p:cNvPr id="19" name="TextBox 18"/>
            <p:cNvSpPr txBox="1"/>
            <p:nvPr/>
          </p:nvSpPr>
          <p:spPr>
            <a:xfrm rot="20294331">
              <a:off x="7620000" y="1119545"/>
              <a:ext cx="685800" cy="584775"/>
            </a:xfrm>
            <a:prstGeom prst="rect">
              <a:avLst/>
            </a:prstGeom>
            <a:noFill/>
          </p:spPr>
          <p:txBody>
            <a:bodyPr wrap="square" rtlCol="0">
              <a:spAutoFit/>
            </a:bodyPr>
            <a:lstStyle/>
            <a:p>
              <a:r>
                <a:rPr lang="en-US" sz="3200" dirty="0" smtClean="0"/>
                <a:t>F</a:t>
              </a:r>
              <a:endParaRPr lang="en-US" sz="3200" dirty="0"/>
            </a:p>
          </p:txBody>
        </p:sp>
        <p:sp>
          <p:nvSpPr>
            <p:cNvPr id="17" name="TextBox 16"/>
            <p:cNvSpPr txBox="1"/>
            <p:nvPr/>
          </p:nvSpPr>
          <p:spPr>
            <a:xfrm rot="4437561">
              <a:off x="7281902" y="967144"/>
              <a:ext cx="757409" cy="584775"/>
            </a:xfrm>
            <a:prstGeom prst="rect">
              <a:avLst/>
            </a:prstGeom>
            <a:noFill/>
          </p:spPr>
          <p:txBody>
            <a:bodyPr wrap="square" rtlCol="0">
              <a:spAutoFit/>
            </a:bodyPr>
            <a:lstStyle/>
            <a:p>
              <a:r>
                <a:rPr lang="en-US" sz="3200" dirty="0" smtClean="0"/>
                <a:t>F</a:t>
              </a:r>
              <a:endParaRPr lang="en-US" sz="3200" dirty="0"/>
            </a:p>
          </p:txBody>
        </p:sp>
        <p:sp>
          <p:nvSpPr>
            <p:cNvPr id="20" name="TextBox 19"/>
            <p:cNvSpPr txBox="1"/>
            <p:nvPr/>
          </p:nvSpPr>
          <p:spPr>
            <a:xfrm rot="11898889">
              <a:off x="7429499" y="914448"/>
              <a:ext cx="685800" cy="584775"/>
            </a:xfrm>
            <a:prstGeom prst="rect">
              <a:avLst/>
            </a:prstGeom>
            <a:noFill/>
          </p:spPr>
          <p:txBody>
            <a:bodyPr wrap="square" rtlCol="0">
              <a:spAutoFit/>
            </a:bodyPr>
            <a:lstStyle/>
            <a:p>
              <a:r>
                <a:rPr lang="en-US" sz="3200" dirty="0" smtClean="0"/>
                <a:t>F</a:t>
              </a:r>
              <a:endParaRPr lang="en-US" sz="3200" dirty="0"/>
            </a:p>
          </p:txBody>
        </p:sp>
        <p:sp>
          <p:nvSpPr>
            <p:cNvPr id="21" name="TextBox 20"/>
            <p:cNvSpPr txBox="1"/>
            <p:nvPr/>
          </p:nvSpPr>
          <p:spPr>
            <a:xfrm rot="4650388">
              <a:off x="7609534" y="888712"/>
              <a:ext cx="620065" cy="584775"/>
            </a:xfrm>
            <a:prstGeom prst="rect">
              <a:avLst/>
            </a:prstGeom>
            <a:noFill/>
          </p:spPr>
          <p:txBody>
            <a:bodyPr wrap="square" rtlCol="0">
              <a:spAutoFit/>
            </a:bodyPr>
            <a:lstStyle/>
            <a:p>
              <a:r>
                <a:rPr lang="en-US" sz="3200" dirty="0" smtClean="0"/>
                <a:t>L</a:t>
              </a:r>
              <a:endParaRPr lang="en-US" sz="3200" dirty="0"/>
            </a:p>
          </p:txBody>
        </p:sp>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Cohen et al., 2011</a:t>
            </a:r>
            <a:endParaRPr lang="en-US" dirty="0"/>
          </a:p>
        </p:txBody>
      </p:sp>
      <p:sp>
        <p:nvSpPr>
          <p:cNvPr id="11" name="TextBox 10"/>
          <p:cNvSpPr txBox="1"/>
          <p:nvPr/>
        </p:nvSpPr>
        <p:spPr>
          <a:xfrm>
            <a:off x="271956" y="228600"/>
            <a:ext cx="6946325" cy="584775"/>
          </a:xfrm>
          <a:prstGeom prst="rect">
            <a:avLst/>
          </a:prstGeom>
          <a:noFill/>
        </p:spPr>
        <p:txBody>
          <a:bodyPr wrap="none" rtlCol="0">
            <a:spAutoFit/>
          </a:bodyPr>
          <a:lstStyle/>
          <a:p>
            <a:r>
              <a:rPr lang="en-US" sz="3200" dirty="0" smtClean="0"/>
              <a:t>Gist Perception: Impossible Under Load?</a:t>
            </a:r>
            <a:endParaRPr lang="en-US" sz="3200"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38200"/>
            <a:ext cx="6851650" cy="547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994650" y="3111652"/>
            <a:ext cx="1064715" cy="923330"/>
          </a:xfrm>
          <a:prstGeom prst="rect">
            <a:avLst/>
          </a:prstGeom>
          <a:noFill/>
        </p:spPr>
        <p:txBody>
          <a:bodyPr wrap="none" rtlCol="0">
            <a:spAutoFit/>
          </a:bodyPr>
          <a:lstStyle/>
          <a:p>
            <a:r>
              <a:rPr lang="en-US" dirty="0" smtClean="0"/>
              <a:t>Blind</a:t>
            </a:r>
          </a:p>
          <a:p>
            <a:r>
              <a:rPr lang="en-US" dirty="0" smtClean="0"/>
              <a:t>Classified</a:t>
            </a:r>
          </a:p>
          <a:p>
            <a:r>
              <a:rPr lang="en-US" dirty="0" smtClean="0"/>
              <a:t>Saw</a:t>
            </a:r>
            <a:endParaRPr lang="en-US" dirty="0"/>
          </a:p>
        </p:txBody>
      </p:sp>
      <p:sp>
        <p:nvSpPr>
          <p:cNvPr id="3" name="Rectangle 2"/>
          <p:cNvSpPr/>
          <p:nvPr/>
        </p:nvSpPr>
        <p:spPr>
          <a:xfrm>
            <a:off x="7772400" y="3746536"/>
            <a:ext cx="222250" cy="241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772400" y="3429000"/>
            <a:ext cx="222250" cy="2411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7772400" y="3124200"/>
            <a:ext cx="222250" cy="2411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667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7117589" cy="584775"/>
          </a:xfrm>
          <a:prstGeom prst="rect">
            <a:avLst/>
          </a:prstGeom>
          <a:noFill/>
        </p:spPr>
        <p:txBody>
          <a:bodyPr wrap="none" rtlCol="0">
            <a:spAutoFit/>
          </a:bodyPr>
          <a:lstStyle/>
          <a:p>
            <a:r>
              <a:rPr lang="en-US" sz="3200" dirty="0" smtClean="0"/>
              <a:t>Takeaway: Attention/Awareness is a Mess</a:t>
            </a:r>
            <a:endParaRPr lang="en-US" sz="3200" dirty="0"/>
          </a:p>
        </p:txBody>
      </p:sp>
      <p:sp>
        <p:nvSpPr>
          <p:cNvPr id="6" name="TextBox 5"/>
          <p:cNvSpPr txBox="1"/>
          <p:nvPr/>
        </p:nvSpPr>
        <p:spPr>
          <a:xfrm>
            <a:off x="685800" y="1143000"/>
            <a:ext cx="7696200" cy="2677656"/>
          </a:xfrm>
          <a:prstGeom prst="rect">
            <a:avLst/>
          </a:prstGeom>
          <a:noFill/>
        </p:spPr>
        <p:txBody>
          <a:bodyPr wrap="square" rtlCol="0">
            <a:spAutoFit/>
          </a:bodyPr>
          <a:lstStyle/>
          <a:p>
            <a:r>
              <a:rPr lang="en-US" sz="2400" dirty="0" smtClean="0"/>
              <a:t>The current solution is to operationalize attention: defining attention in terms of it’s (measurable) effects. But this definition ends up capturing a number of different neural implementations which all “feel” similar.</a:t>
            </a:r>
          </a:p>
          <a:p>
            <a:endParaRPr lang="en-US" sz="2400" dirty="0"/>
          </a:p>
          <a:p>
            <a:r>
              <a:rPr lang="en-US" sz="2400" dirty="0" smtClean="0"/>
              <a:t>An alternative solution is to define these concepts in terms of functional definitions. </a:t>
            </a:r>
            <a:endParaRPr lang="en-US" sz="2400" dirty="0"/>
          </a:p>
        </p:txBody>
      </p:sp>
    </p:spTree>
    <p:extLst>
      <p:ext uri="{BB962C8B-B14F-4D97-AF65-F5344CB8AC3E}">
        <p14:creationId xmlns:p14="http://schemas.microsoft.com/office/powerpoint/2010/main" val="1535595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7117589" cy="584775"/>
          </a:xfrm>
          <a:prstGeom prst="rect">
            <a:avLst/>
          </a:prstGeom>
          <a:noFill/>
        </p:spPr>
        <p:txBody>
          <a:bodyPr wrap="none" rtlCol="0">
            <a:spAutoFit/>
          </a:bodyPr>
          <a:lstStyle/>
          <a:p>
            <a:r>
              <a:rPr lang="en-US" sz="3200" dirty="0" smtClean="0"/>
              <a:t>Takeaway: Attention/Awareness is a Mess</a:t>
            </a:r>
            <a:endParaRPr lang="en-US" sz="3200" dirty="0"/>
          </a:p>
        </p:txBody>
      </p:sp>
      <p:sp>
        <p:nvSpPr>
          <p:cNvPr id="7" name="Isosceles Triangle 6"/>
          <p:cNvSpPr/>
          <p:nvPr/>
        </p:nvSpPr>
        <p:spPr>
          <a:xfrm>
            <a:off x="12772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p:cNvSpPr/>
          <p:nvPr/>
        </p:nvSpPr>
        <p:spPr>
          <a:xfrm>
            <a:off x="19630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Isosceles Triangle 8"/>
          <p:cNvSpPr/>
          <p:nvPr/>
        </p:nvSpPr>
        <p:spPr>
          <a:xfrm>
            <a:off x="1582003" y="52526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Isosceles Triangle 9"/>
          <p:cNvSpPr/>
          <p:nvPr/>
        </p:nvSpPr>
        <p:spPr>
          <a:xfrm>
            <a:off x="1963003" y="4734636"/>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Isosceles Triangle 10"/>
          <p:cNvSpPr/>
          <p:nvPr/>
        </p:nvSpPr>
        <p:spPr>
          <a:xfrm>
            <a:off x="1277203" y="4749990"/>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p:nvPr/>
        </p:nvSpPr>
        <p:spPr>
          <a:xfrm>
            <a:off x="3429000" y="3304464"/>
            <a:ext cx="2057400" cy="381000"/>
          </a:xfrm>
          <a:prstGeom prst="rect">
            <a:avLst/>
          </a:prstGeom>
          <a:gradFill flip="none" rotWithShape="1">
            <a:gsLst>
              <a:gs pos="0">
                <a:schemeClr val="tx1"/>
              </a:gs>
              <a:gs pos="49000">
                <a:schemeClr val="accent2"/>
              </a:gs>
              <a:gs pos="10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55957" y="4192138"/>
            <a:ext cx="1756891" cy="369332"/>
          </a:xfrm>
          <a:prstGeom prst="rect">
            <a:avLst/>
          </a:prstGeom>
          <a:noFill/>
        </p:spPr>
        <p:txBody>
          <a:bodyPr wrap="none" rtlCol="0">
            <a:spAutoFit/>
          </a:bodyPr>
          <a:lstStyle/>
          <a:p>
            <a:r>
              <a:rPr lang="en-US" dirty="0" smtClean="0"/>
              <a:t>Stimulus Present</a:t>
            </a:r>
            <a:endParaRPr lang="en-US" dirty="0"/>
          </a:p>
        </p:txBody>
      </p:sp>
      <p:sp>
        <p:nvSpPr>
          <p:cNvPr id="14" name="TextBox 13"/>
          <p:cNvSpPr txBox="1"/>
          <p:nvPr/>
        </p:nvSpPr>
        <p:spPr>
          <a:xfrm>
            <a:off x="685800" y="1143000"/>
            <a:ext cx="7696200" cy="1938992"/>
          </a:xfrm>
          <a:prstGeom prst="rect">
            <a:avLst/>
          </a:prstGeom>
          <a:noFill/>
        </p:spPr>
        <p:txBody>
          <a:bodyPr wrap="square" rtlCol="0">
            <a:spAutoFit/>
          </a:bodyPr>
          <a:lstStyle/>
          <a:p>
            <a:r>
              <a:rPr lang="en-US" sz="2400" dirty="0" smtClean="0"/>
              <a:t>The current solution is to operationalize attention: defining attention in terms of it’s (measurable) effects.</a:t>
            </a:r>
          </a:p>
          <a:p>
            <a:endParaRPr lang="en-US" sz="2400" dirty="0"/>
          </a:p>
          <a:p>
            <a:r>
              <a:rPr lang="en-US" sz="2400" dirty="0" smtClean="0"/>
              <a:t>An alternative solution is to define these concepts in terms of functional definitions. </a:t>
            </a:r>
            <a:endParaRPr lang="en-US" sz="2400" dirty="0"/>
          </a:p>
        </p:txBody>
      </p:sp>
    </p:spTree>
    <p:extLst>
      <p:ext uri="{BB962C8B-B14F-4D97-AF65-F5344CB8AC3E}">
        <p14:creationId xmlns:p14="http://schemas.microsoft.com/office/powerpoint/2010/main" val="39300295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7117589" cy="584775"/>
          </a:xfrm>
          <a:prstGeom prst="rect">
            <a:avLst/>
          </a:prstGeom>
          <a:noFill/>
        </p:spPr>
        <p:txBody>
          <a:bodyPr wrap="none" rtlCol="0">
            <a:spAutoFit/>
          </a:bodyPr>
          <a:lstStyle/>
          <a:p>
            <a:r>
              <a:rPr lang="en-US" sz="3200" dirty="0" smtClean="0"/>
              <a:t>Takeaway: Attention/Awareness is a Mess</a:t>
            </a:r>
            <a:endParaRPr lang="en-US" sz="3200" dirty="0"/>
          </a:p>
        </p:txBody>
      </p:sp>
      <p:sp>
        <p:nvSpPr>
          <p:cNvPr id="6" name="TextBox 5"/>
          <p:cNvSpPr txBox="1"/>
          <p:nvPr/>
        </p:nvSpPr>
        <p:spPr>
          <a:xfrm>
            <a:off x="685800" y="1143000"/>
            <a:ext cx="7696200" cy="1938992"/>
          </a:xfrm>
          <a:prstGeom prst="rect">
            <a:avLst/>
          </a:prstGeom>
          <a:noFill/>
        </p:spPr>
        <p:txBody>
          <a:bodyPr wrap="square" rtlCol="0">
            <a:spAutoFit/>
          </a:bodyPr>
          <a:lstStyle/>
          <a:p>
            <a:r>
              <a:rPr lang="en-US" sz="2400" dirty="0" smtClean="0"/>
              <a:t>The current solution is to operationalize attention: defining attention in terms of it’s measurement.</a:t>
            </a:r>
          </a:p>
          <a:p>
            <a:endParaRPr lang="en-US" sz="2400" dirty="0"/>
          </a:p>
          <a:p>
            <a:r>
              <a:rPr lang="en-US" sz="2400" dirty="0" smtClean="0"/>
              <a:t>An alternative solution is to define these concepts in terms of functional definitions. </a:t>
            </a:r>
            <a:endParaRPr lang="en-US" sz="2400" dirty="0"/>
          </a:p>
        </p:txBody>
      </p:sp>
      <p:sp>
        <p:nvSpPr>
          <p:cNvPr id="7" name="Isosceles Triangle 6"/>
          <p:cNvSpPr/>
          <p:nvPr/>
        </p:nvSpPr>
        <p:spPr>
          <a:xfrm>
            <a:off x="12772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p:cNvSpPr/>
          <p:nvPr/>
        </p:nvSpPr>
        <p:spPr>
          <a:xfrm>
            <a:off x="19630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Isosceles Triangle 8"/>
          <p:cNvSpPr/>
          <p:nvPr/>
        </p:nvSpPr>
        <p:spPr>
          <a:xfrm>
            <a:off x="1582003" y="52526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Isosceles Triangle 9"/>
          <p:cNvSpPr/>
          <p:nvPr/>
        </p:nvSpPr>
        <p:spPr>
          <a:xfrm>
            <a:off x="1963003" y="4734636"/>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Isosceles Triangle 10"/>
          <p:cNvSpPr/>
          <p:nvPr/>
        </p:nvSpPr>
        <p:spPr>
          <a:xfrm>
            <a:off x="1277203" y="4749990"/>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p:nvPr/>
        </p:nvSpPr>
        <p:spPr>
          <a:xfrm>
            <a:off x="3429000" y="3304464"/>
            <a:ext cx="2057400" cy="381000"/>
          </a:xfrm>
          <a:prstGeom prst="rect">
            <a:avLst/>
          </a:prstGeom>
          <a:gradFill flip="none" rotWithShape="1">
            <a:gsLst>
              <a:gs pos="0">
                <a:schemeClr val="tx1"/>
              </a:gs>
              <a:gs pos="49000">
                <a:schemeClr val="accent2"/>
              </a:gs>
              <a:gs pos="10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a:off x="3873968" y="5882754"/>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Isosceles Triangle 13"/>
          <p:cNvSpPr/>
          <p:nvPr/>
        </p:nvSpPr>
        <p:spPr>
          <a:xfrm>
            <a:off x="4559768" y="5882754"/>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Isosceles Triangle 14"/>
          <p:cNvSpPr/>
          <p:nvPr/>
        </p:nvSpPr>
        <p:spPr>
          <a:xfrm>
            <a:off x="4178768" y="5273154"/>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Isosceles Triangle 15"/>
          <p:cNvSpPr/>
          <p:nvPr/>
        </p:nvSpPr>
        <p:spPr>
          <a:xfrm>
            <a:off x="4559768" y="4755108"/>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Isosceles Triangle 16"/>
          <p:cNvSpPr/>
          <p:nvPr/>
        </p:nvSpPr>
        <p:spPr>
          <a:xfrm>
            <a:off x="3873968" y="4770462"/>
            <a:ext cx="304800" cy="381000"/>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p:cNvSpPr txBox="1"/>
          <p:nvPr/>
        </p:nvSpPr>
        <p:spPr>
          <a:xfrm>
            <a:off x="855957" y="4192138"/>
            <a:ext cx="1756891" cy="369332"/>
          </a:xfrm>
          <a:prstGeom prst="rect">
            <a:avLst/>
          </a:prstGeom>
          <a:noFill/>
        </p:spPr>
        <p:txBody>
          <a:bodyPr wrap="none" rtlCol="0">
            <a:spAutoFit/>
          </a:bodyPr>
          <a:lstStyle/>
          <a:p>
            <a:r>
              <a:rPr lang="en-US" dirty="0" smtClean="0"/>
              <a:t>Stimulus Present</a:t>
            </a:r>
            <a:endParaRPr lang="en-US" dirty="0"/>
          </a:p>
        </p:txBody>
      </p:sp>
      <p:sp>
        <p:nvSpPr>
          <p:cNvPr id="24" name="TextBox 23"/>
          <p:cNvSpPr txBox="1"/>
          <p:nvPr/>
        </p:nvSpPr>
        <p:spPr>
          <a:xfrm>
            <a:off x="3792081" y="4123899"/>
            <a:ext cx="1102802" cy="369332"/>
          </a:xfrm>
          <a:prstGeom prst="rect">
            <a:avLst/>
          </a:prstGeom>
          <a:noFill/>
        </p:spPr>
        <p:txBody>
          <a:bodyPr wrap="none" rtlCol="0">
            <a:spAutoFit/>
          </a:bodyPr>
          <a:lstStyle/>
          <a:p>
            <a:r>
              <a:rPr lang="en-US" dirty="0" smtClean="0"/>
              <a:t>Attending</a:t>
            </a:r>
            <a:endParaRPr lang="en-US" dirty="0"/>
          </a:p>
        </p:txBody>
      </p:sp>
    </p:spTree>
    <p:extLst>
      <p:ext uri="{BB962C8B-B14F-4D97-AF65-F5344CB8AC3E}">
        <p14:creationId xmlns:p14="http://schemas.microsoft.com/office/powerpoint/2010/main" val="2274169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7117589" cy="584775"/>
          </a:xfrm>
          <a:prstGeom prst="rect">
            <a:avLst/>
          </a:prstGeom>
          <a:noFill/>
        </p:spPr>
        <p:txBody>
          <a:bodyPr wrap="none" rtlCol="0">
            <a:spAutoFit/>
          </a:bodyPr>
          <a:lstStyle/>
          <a:p>
            <a:r>
              <a:rPr lang="en-US" sz="3200" dirty="0" smtClean="0"/>
              <a:t>Takeaway: Attention/Awareness is a Mess</a:t>
            </a:r>
            <a:endParaRPr lang="en-US" sz="3200" dirty="0"/>
          </a:p>
        </p:txBody>
      </p:sp>
      <p:sp>
        <p:nvSpPr>
          <p:cNvPr id="6" name="TextBox 5"/>
          <p:cNvSpPr txBox="1"/>
          <p:nvPr/>
        </p:nvSpPr>
        <p:spPr>
          <a:xfrm>
            <a:off x="685800" y="1143000"/>
            <a:ext cx="7696200" cy="1938992"/>
          </a:xfrm>
          <a:prstGeom prst="rect">
            <a:avLst/>
          </a:prstGeom>
          <a:noFill/>
        </p:spPr>
        <p:txBody>
          <a:bodyPr wrap="square" rtlCol="0">
            <a:spAutoFit/>
          </a:bodyPr>
          <a:lstStyle/>
          <a:p>
            <a:r>
              <a:rPr lang="en-US" sz="2400" dirty="0" smtClean="0"/>
              <a:t>The current solution is to operationalize attention: defining attention in terms of it’s measurement.</a:t>
            </a:r>
          </a:p>
          <a:p>
            <a:endParaRPr lang="en-US" sz="2400" dirty="0"/>
          </a:p>
          <a:p>
            <a:r>
              <a:rPr lang="en-US" sz="2400" dirty="0" smtClean="0"/>
              <a:t>An alternative solution is to define these concepts in terms of functional definitions. </a:t>
            </a:r>
            <a:endParaRPr lang="en-US" sz="2400" dirty="0"/>
          </a:p>
        </p:txBody>
      </p:sp>
      <p:sp>
        <p:nvSpPr>
          <p:cNvPr id="7" name="Isosceles Triangle 6"/>
          <p:cNvSpPr/>
          <p:nvPr/>
        </p:nvSpPr>
        <p:spPr>
          <a:xfrm>
            <a:off x="12772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Isosceles Triangle 7"/>
          <p:cNvSpPr/>
          <p:nvPr/>
        </p:nvSpPr>
        <p:spPr>
          <a:xfrm>
            <a:off x="1963003" y="58622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Isosceles Triangle 8"/>
          <p:cNvSpPr/>
          <p:nvPr/>
        </p:nvSpPr>
        <p:spPr>
          <a:xfrm>
            <a:off x="1582003" y="5252682"/>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Isosceles Triangle 9"/>
          <p:cNvSpPr/>
          <p:nvPr/>
        </p:nvSpPr>
        <p:spPr>
          <a:xfrm>
            <a:off x="1963003" y="4734636"/>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Isosceles Triangle 10"/>
          <p:cNvSpPr/>
          <p:nvPr/>
        </p:nvSpPr>
        <p:spPr>
          <a:xfrm>
            <a:off x="1277203" y="4749990"/>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p:nvPr/>
        </p:nvSpPr>
        <p:spPr>
          <a:xfrm>
            <a:off x="3429000" y="3304464"/>
            <a:ext cx="2057400" cy="381000"/>
          </a:xfrm>
          <a:prstGeom prst="rect">
            <a:avLst/>
          </a:prstGeom>
          <a:gradFill flip="none" rotWithShape="1">
            <a:gsLst>
              <a:gs pos="0">
                <a:schemeClr val="tx1"/>
              </a:gs>
              <a:gs pos="49000">
                <a:schemeClr val="accent2"/>
              </a:gs>
              <a:gs pos="100000">
                <a:srgbClr val="FFFF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a:off x="3873968" y="5882754"/>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Isosceles Triangle 13"/>
          <p:cNvSpPr/>
          <p:nvPr/>
        </p:nvSpPr>
        <p:spPr>
          <a:xfrm>
            <a:off x="4559768" y="5882754"/>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Isosceles Triangle 14"/>
          <p:cNvSpPr/>
          <p:nvPr/>
        </p:nvSpPr>
        <p:spPr>
          <a:xfrm>
            <a:off x="4178768" y="5273154"/>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Isosceles Triangle 15"/>
          <p:cNvSpPr/>
          <p:nvPr/>
        </p:nvSpPr>
        <p:spPr>
          <a:xfrm>
            <a:off x="4559768" y="4755108"/>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Isosceles Triangle 16"/>
          <p:cNvSpPr/>
          <p:nvPr/>
        </p:nvSpPr>
        <p:spPr>
          <a:xfrm>
            <a:off x="3873968" y="4770462"/>
            <a:ext cx="304800" cy="381000"/>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Isosceles Triangle 17"/>
          <p:cNvSpPr/>
          <p:nvPr/>
        </p:nvSpPr>
        <p:spPr>
          <a:xfrm>
            <a:off x="6551345" y="5867400"/>
            <a:ext cx="304800" cy="381000"/>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Isosceles Triangle 18"/>
          <p:cNvSpPr/>
          <p:nvPr/>
        </p:nvSpPr>
        <p:spPr>
          <a:xfrm>
            <a:off x="7237145" y="5867400"/>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Isosceles Triangle 19"/>
          <p:cNvSpPr/>
          <p:nvPr/>
        </p:nvSpPr>
        <p:spPr>
          <a:xfrm>
            <a:off x="6856145" y="5257800"/>
            <a:ext cx="304800" cy="3810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Isosceles Triangle 20"/>
          <p:cNvSpPr/>
          <p:nvPr/>
        </p:nvSpPr>
        <p:spPr>
          <a:xfrm>
            <a:off x="7237145" y="4739754"/>
            <a:ext cx="304800" cy="381000"/>
          </a:xfrm>
          <a:prstGeom prst="triangle">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Isosceles Triangle 21"/>
          <p:cNvSpPr/>
          <p:nvPr/>
        </p:nvSpPr>
        <p:spPr>
          <a:xfrm>
            <a:off x="6551345" y="4755108"/>
            <a:ext cx="304800" cy="381000"/>
          </a:xfrm>
          <a:prstGeom prst="triangle">
            <a:avLst/>
          </a:prstGeom>
          <a:solidFill>
            <a:srgbClr val="FFFF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p:cNvSpPr txBox="1"/>
          <p:nvPr/>
        </p:nvSpPr>
        <p:spPr>
          <a:xfrm>
            <a:off x="855957" y="4192138"/>
            <a:ext cx="1756891" cy="369332"/>
          </a:xfrm>
          <a:prstGeom prst="rect">
            <a:avLst/>
          </a:prstGeom>
          <a:noFill/>
        </p:spPr>
        <p:txBody>
          <a:bodyPr wrap="none" rtlCol="0">
            <a:spAutoFit/>
          </a:bodyPr>
          <a:lstStyle/>
          <a:p>
            <a:r>
              <a:rPr lang="en-US" dirty="0" smtClean="0"/>
              <a:t>Stimulus Present</a:t>
            </a:r>
            <a:endParaRPr lang="en-US" dirty="0"/>
          </a:p>
        </p:txBody>
      </p:sp>
      <p:sp>
        <p:nvSpPr>
          <p:cNvPr id="24" name="TextBox 23"/>
          <p:cNvSpPr txBox="1"/>
          <p:nvPr/>
        </p:nvSpPr>
        <p:spPr>
          <a:xfrm>
            <a:off x="3792081" y="4123899"/>
            <a:ext cx="1102802" cy="369332"/>
          </a:xfrm>
          <a:prstGeom prst="rect">
            <a:avLst/>
          </a:prstGeom>
          <a:noFill/>
        </p:spPr>
        <p:txBody>
          <a:bodyPr wrap="none" rtlCol="0">
            <a:spAutoFit/>
          </a:bodyPr>
          <a:lstStyle/>
          <a:p>
            <a:r>
              <a:rPr lang="en-US" dirty="0" smtClean="0"/>
              <a:t>Attending</a:t>
            </a:r>
            <a:endParaRPr lang="en-US" dirty="0"/>
          </a:p>
        </p:txBody>
      </p:sp>
      <p:sp>
        <p:nvSpPr>
          <p:cNvPr id="25" name="TextBox 24"/>
          <p:cNvSpPr txBox="1"/>
          <p:nvPr/>
        </p:nvSpPr>
        <p:spPr>
          <a:xfrm>
            <a:off x="6289071" y="4167118"/>
            <a:ext cx="1743747" cy="369332"/>
          </a:xfrm>
          <a:prstGeom prst="rect">
            <a:avLst/>
          </a:prstGeom>
          <a:noFill/>
        </p:spPr>
        <p:txBody>
          <a:bodyPr wrap="none" rtlCol="0">
            <a:spAutoFit/>
          </a:bodyPr>
          <a:lstStyle/>
          <a:p>
            <a:r>
              <a:rPr lang="en-US" dirty="0" smtClean="0"/>
              <a:t>Visible - Invisible</a:t>
            </a:r>
            <a:endParaRPr lang="en-US" dirty="0"/>
          </a:p>
        </p:txBody>
      </p:sp>
    </p:spTree>
    <p:extLst>
      <p:ext uri="{BB962C8B-B14F-4D97-AF65-F5344CB8AC3E}">
        <p14:creationId xmlns:p14="http://schemas.microsoft.com/office/powerpoint/2010/main" val="2274169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0"/>
            <a:ext cx="10266714" cy="684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descr="http://www.globeimages.net/data/media/180/berlin_cathedral_fro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295"/>
            <a:ext cx="10266714" cy="68517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9600" y="2112399"/>
            <a:ext cx="186667" cy="452376"/>
          </a:xfrm>
          <a:prstGeom prst="rect">
            <a:avLst/>
          </a:prstGeom>
          <a:noFill/>
        </p:spPr>
        <p:txBody>
          <a:bodyPr wrap="square" rtlCol="0">
            <a:spAutoFit/>
          </a:bodyPr>
          <a:lstStyle/>
          <a:p>
            <a:endParaRPr lang="en-US" dirty="0"/>
          </a:p>
        </p:txBody>
      </p:sp>
      <p:sp>
        <p:nvSpPr>
          <p:cNvPr id="10" name="TextBox 9"/>
          <p:cNvSpPr txBox="1"/>
          <p:nvPr/>
        </p:nvSpPr>
        <p:spPr>
          <a:xfrm>
            <a:off x="-609600" y="6242783"/>
            <a:ext cx="2240009" cy="338554"/>
          </a:xfrm>
          <a:prstGeom prst="rect">
            <a:avLst/>
          </a:prstGeom>
          <a:noFill/>
        </p:spPr>
        <p:txBody>
          <a:bodyPr wrap="square" rtlCol="0">
            <a:spAutoFit/>
          </a:bodyPr>
          <a:lstStyle/>
          <a:p>
            <a:r>
              <a:rPr lang="en-US" sz="800" dirty="0" smtClean="0"/>
              <a:t>http://www.globeimages.net/data/media/180/berlin_cathedral_front.jpg</a:t>
            </a:r>
            <a:endParaRPr lang="en-US" sz="800" dirty="0"/>
          </a:p>
        </p:txBody>
      </p:sp>
    </p:spTree>
    <p:extLst>
      <p:ext uri="{BB962C8B-B14F-4D97-AF65-F5344CB8AC3E}">
        <p14:creationId xmlns:p14="http://schemas.microsoft.com/office/powerpoint/2010/main" val="27469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0245"/>
                                        </p:tgtEl>
                                      </p:cBhvr>
                                    </p:animEffect>
                                    <p:set>
                                      <p:cBhvr>
                                        <p:cTn id="7" dur="1" fill="hold">
                                          <p:stCondLst>
                                            <p:cond delay="4999"/>
                                          </p:stCondLst>
                                        </p:cTn>
                                        <p:tgtEl>
                                          <p:spTgt spid="10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64979" y="2556415"/>
            <a:ext cx="2590800" cy="1175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4830" y="2759071"/>
            <a:ext cx="1424940" cy="136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2746932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95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33333E-6 2.59259E-6 L 1.41667 2.59259E-6 " pathEditMode="relative" rAng="0" ptsTypes="AA">
                                      <p:cBhvr>
                                        <p:cTn id="6" dur="2000" fill="hold"/>
                                        <p:tgtEl>
                                          <p:spTgt spid="24"/>
                                        </p:tgtEl>
                                        <p:attrNameLst>
                                          <p:attrName>ppt_x</p:attrName>
                                          <p:attrName>ppt_y</p:attrName>
                                        </p:attrNameLst>
                                      </p:cBhvr>
                                      <p:rCtr x="70833"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6 4.07407E-6 L -0.00157 1.17268 " pathEditMode="relative" rAng="0" ptsTypes="AA">
                                      <p:cBhvr>
                                        <p:cTn id="10" dur="1000" fill="hold"/>
                                        <p:tgtEl>
                                          <p:spTgt spid="6"/>
                                        </p:tgtEl>
                                        <p:attrNameLst>
                                          <p:attrName>ppt_x</p:attrName>
                                          <p:attrName>ppt_y</p:attrName>
                                        </p:attrNameLst>
                                      </p:cBhvr>
                                      <p:rCtr x="-87" y="58634"/>
                                    </p:animMotion>
                                  </p:childTnLst>
                                </p:cTn>
                              </p:par>
                              <p:par>
                                <p:cTn id="11" presetID="49" presetClass="path" presetSubtype="0" accel="50000" decel="50000" fill="hold" grpId="0" nodeType="withEffect">
                                  <p:stCondLst>
                                    <p:cond delay="100"/>
                                  </p:stCondLst>
                                  <p:childTnLst>
                                    <p:animMotion origin="layout" path="M 0 -4.21965E-6 L -1.4 0.85758 " pathEditMode="relative" rAng="0" ptsTypes="AA">
                                      <p:cBhvr>
                                        <p:cTn id="12" dur="1000" fill="hold"/>
                                        <p:tgtEl>
                                          <p:spTgt spid="8"/>
                                        </p:tgtEl>
                                        <p:attrNameLst>
                                          <p:attrName>ppt_x</p:attrName>
                                          <p:attrName>ppt_y</p:attrName>
                                        </p:attrNameLst>
                                      </p:cBhvr>
                                      <p:rCtr x="-70000" y="42867"/>
                                    </p:animMotion>
                                  </p:childTnLst>
                                </p:cTn>
                              </p:par>
                              <p:par>
                                <p:cTn id="13"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4" dur="1000" fill="hold"/>
                                        <p:tgtEl>
                                          <p:spTgt spid="4"/>
                                        </p:tgtEl>
                                        <p:attrNameLst>
                                          <p:attrName>ppt_x</p:attrName>
                                          <p:attrName>ppt_y</p:attrName>
                                        </p:attrNameLst>
                                      </p:cBhvr>
                                      <p:rCtr x="91667" y="3796"/>
                                    </p:animMotion>
                                  </p:childTnLst>
                                </p:cTn>
                              </p:par>
                              <p:par>
                                <p:cTn id="15" presetID="49" presetClass="path" presetSubtype="0" accel="50000" decel="50000" fill="hold" grpId="0" nodeType="withEffect">
                                  <p:stCondLst>
                                    <p:cond delay="400"/>
                                  </p:stCondLst>
                                  <p:childTnLst>
                                    <p:animMotion origin="layout" path="M 0 -2.22222E-6 L -0.33333 1.24445 " pathEditMode="relative" rAng="0" ptsTypes="AA">
                                      <p:cBhvr>
                                        <p:cTn id="16" dur="1000" fill="hold"/>
                                        <p:tgtEl>
                                          <p:spTgt spid="11"/>
                                        </p:tgtEl>
                                        <p:attrNameLst>
                                          <p:attrName>ppt_x</p:attrName>
                                          <p:attrName>ppt_y</p:attrName>
                                        </p:attrNameLst>
                                      </p:cBhvr>
                                      <p:rCtr x="-16667" y="62222"/>
                                    </p:animMotion>
                                  </p:childTnLst>
                                </p:cTn>
                              </p:par>
                              <p:par>
                                <p:cTn id="17" presetID="49" presetClass="path" presetSubtype="0" accel="50000" decel="50000" fill="hold" grpId="0" nodeType="withEffect">
                                  <p:stCondLst>
                                    <p:cond delay="600"/>
                                  </p:stCondLst>
                                  <p:childTnLst>
                                    <p:animMotion origin="layout" path="M -3.33333E-6 -3.33333E-6 L 0.8 1.10602 " pathEditMode="relative" rAng="0" ptsTypes="AA">
                                      <p:cBhvr>
                                        <p:cTn id="18" dur="1000" fill="hold"/>
                                        <p:tgtEl>
                                          <p:spTgt spid="12"/>
                                        </p:tgtEl>
                                        <p:attrNameLst>
                                          <p:attrName>ppt_x</p:attrName>
                                          <p:attrName>ppt_y</p:attrName>
                                        </p:attrNameLst>
                                      </p:cBhvr>
                                      <p:rCtr x="40000" y="55301"/>
                                    </p:animMotion>
                                  </p:childTnLst>
                                </p:cTn>
                              </p:par>
                              <p:par>
                                <p:cTn id="19" presetID="49" presetClass="path" presetSubtype="0" accel="50000" decel="50000" fill="hold" grpId="0" nodeType="withEffect">
                                  <p:stCondLst>
                                    <p:cond delay="600"/>
                                  </p:stCondLst>
                                  <p:childTnLst>
                                    <p:animMotion origin="layout" path="M -3.33333E-6 1.11111E-6 L 0.65834 -1.15556 " pathEditMode="relative" rAng="0" ptsTypes="AA">
                                      <p:cBhvr>
                                        <p:cTn id="20" dur="1000" fill="hold"/>
                                        <p:tgtEl>
                                          <p:spTgt spid="13"/>
                                        </p:tgtEl>
                                        <p:attrNameLst>
                                          <p:attrName>ppt_x</p:attrName>
                                          <p:attrName>ppt_y</p:attrName>
                                        </p:attrNameLst>
                                      </p:cBhvr>
                                      <p:rCtr x="32917" y="-57778"/>
                                    </p:animMotion>
                                  </p:childTnLst>
                                </p:cTn>
                              </p:par>
                              <p:par>
                                <p:cTn id="21" presetID="49" presetClass="path" presetSubtype="0" accel="50000" decel="50000" fill="hold" grpId="0" nodeType="withEffect">
                                  <p:stCondLst>
                                    <p:cond delay="800"/>
                                  </p:stCondLst>
                                  <p:childTnLst>
                                    <p:animMotion origin="layout" path="M -3.33333E-6 1.11111E-6 L 0.65834 -1.15556 " pathEditMode="relative" rAng="0" ptsTypes="AA">
                                      <p:cBhvr>
                                        <p:cTn id="22" dur="1000" fill="hold"/>
                                        <p:tgtEl>
                                          <p:spTgt spid="14"/>
                                        </p:tgtEl>
                                        <p:attrNameLst>
                                          <p:attrName>ppt_x</p:attrName>
                                          <p:attrName>ppt_y</p:attrName>
                                        </p:attrNameLst>
                                      </p:cBhvr>
                                      <p:rCtr x="32917" y="-57778"/>
                                    </p:animMotion>
                                  </p:childTnLst>
                                </p:cTn>
                              </p:par>
                              <p:par>
                                <p:cTn id="23" presetID="42" presetClass="path" presetSubtype="0" accel="50000" decel="50000" fill="hold" grpId="0" nodeType="withEffect">
                                  <p:stCondLst>
                                    <p:cond delay="1100"/>
                                  </p:stCondLst>
                                  <p:childTnLst>
                                    <p:animMotion origin="layout" path="M 4.16667E-6 4.07407E-6 L -0.00157 1.17268 " pathEditMode="relative" rAng="0" ptsTypes="AA">
                                      <p:cBhvr>
                                        <p:cTn id="24" dur="1000" fill="hold"/>
                                        <p:tgtEl>
                                          <p:spTgt spid="29"/>
                                        </p:tgtEl>
                                        <p:attrNameLst>
                                          <p:attrName>ppt_x</p:attrName>
                                          <p:attrName>ppt_y</p:attrName>
                                        </p:attrNameLst>
                                      </p:cBhvr>
                                      <p:rCtr x="-87" y="58634"/>
                                    </p:animMotion>
                                  </p:childTnLst>
                                </p:cTn>
                              </p:par>
                              <p:par>
                                <p:cTn id="25" presetID="49" presetClass="path" presetSubtype="0" accel="50000" decel="50000" fill="hold" grpId="0" nodeType="withEffect">
                                  <p:stCondLst>
                                    <p:cond delay="1200"/>
                                  </p:stCondLst>
                                  <p:childTnLst>
                                    <p:animMotion origin="layout" path="M -0.04167 0.06667 L -0.03333 -1.14444 " pathEditMode="relative" rAng="0" ptsTypes="AA">
                                      <p:cBhvr>
                                        <p:cTn id="26" dur="1000" fill="hold"/>
                                        <p:tgtEl>
                                          <p:spTgt spid="15"/>
                                        </p:tgtEl>
                                        <p:attrNameLst>
                                          <p:attrName>ppt_x</p:attrName>
                                          <p:attrName>ppt_y</p:attrName>
                                        </p:attrNameLst>
                                      </p:cBhvr>
                                      <p:rCtr x="417" y="-60556"/>
                                    </p:animMotion>
                                  </p:childTnLst>
                                </p:cTn>
                              </p:par>
                              <p:par>
                                <p:cTn id="27"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8" dur="1000" fill="hold"/>
                                        <p:tgtEl>
                                          <p:spTgt spid="30"/>
                                        </p:tgtEl>
                                        <p:attrNameLst>
                                          <p:attrName>ppt_x</p:attrName>
                                          <p:attrName>ppt_y</p:attrName>
                                        </p:attrNameLst>
                                      </p:cBhvr>
                                      <p:rCtr x="91667" y="3796"/>
                                    </p:animMotion>
                                  </p:childTnLst>
                                </p:cTn>
                              </p:par>
                              <p:par>
                                <p:cTn id="29" presetID="49" presetClass="path" presetSubtype="0" accel="50000" decel="50000" fill="hold" grpId="0" nodeType="withEffect">
                                  <p:stCondLst>
                                    <p:cond delay="1600"/>
                                  </p:stCondLst>
                                  <p:childTnLst>
                                    <p:animMotion origin="layout" path="M -3.33333E-6 -3.33333E-6 L 0.175 1.2 " pathEditMode="relative" rAng="0" ptsTypes="AA">
                                      <p:cBhvr>
                                        <p:cTn id="30" dur="1000" fill="hold"/>
                                        <p:tgtEl>
                                          <p:spTgt spid="16"/>
                                        </p:tgtEl>
                                        <p:attrNameLst>
                                          <p:attrName>ppt_x</p:attrName>
                                          <p:attrName>ppt_y</p:attrName>
                                        </p:attrNameLst>
                                      </p:cBhvr>
                                      <p:rCtr x="8750" y="60000"/>
                                    </p:animMotion>
                                  </p:childTnLst>
                                </p:cTn>
                              </p:par>
                              <p:par>
                                <p:cTn id="31" presetID="49" presetClass="path" presetSubtype="0" accel="50000" decel="50000" fill="hold" grpId="0" nodeType="withEffect">
                                  <p:stCondLst>
                                    <p:cond delay="1800"/>
                                  </p:stCondLst>
                                  <p:childTnLst>
                                    <p:animMotion origin="layout" path="M -0.0401 -0.04444 L -1.0901 -1.27777 " pathEditMode="relative" rAng="0" ptsTypes="AA">
                                      <p:cBhvr>
                                        <p:cTn id="32" dur="1000" fill="hold"/>
                                        <p:tgtEl>
                                          <p:spTgt spid="22"/>
                                        </p:tgtEl>
                                        <p:attrNameLst>
                                          <p:attrName>ppt_x</p:attrName>
                                          <p:attrName>ppt_y</p:attrName>
                                        </p:attrNameLst>
                                      </p:cBhvr>
                                      <p:rCtr x="-52500" y="-61667"/>
                                    </p:animMotion>
                                  </p:childTnLst>
                                </p:cTn>
                              </p:par>
                              <p:par>
                                <p:cTn id="33" presetID="49" presetClass="path" presetSubtype="0" accel="50000" decel="50000" fill="hold" grpId="0" nodeType="withEffect">
                                  <p:stCondLst>
                                    <p:cond delay="2000"/>
                                  </p:stCondLst>
                                  <p:childTnLst>
                                    <p:animMotion origin="layout" path="M 0.56441 -0.04444 L 1.22274 -1.2 " pathEditMode="relative" rAng="0" ptsTypes="AA">
                                      <p:cBhvr>
                                        <p:cTn id="34" dur="1000" fill="hold"/>
                                        <p:tgtEl>
                                          <p:spTgt spid="31"/>
                                        </p:tgtEl>
                                        <p:attrNameLst>
                                          <p:attrName>ppt_x</p:attrName>
                                          <p:attrName>ppt_y</p:attrName>
                                        </p:attrNameLst>
                                      </p:cBhvr>
                                      <p:rCtr x="32917" y="-57778"/>
                                    </p:animMotion>
                                  </p:childTnLst>
                                </p:cTn>
                              </p:par>
                              <p:par>
                                <p:cTn id="35" presetID="49" presetClass="path" presetSubtype="0" accel="50000" decel="50000" fill="hold" grpId="0" nodeType="withEffect">
                                  <p:stCondLst>
                                    <p:cond delay="2200"/>
                                  </p:stCondLst>
                                  <p:childTnLst>
                                    <p:animMotion origin="layout" path="M -3.33333E-6 1.11111E-6 L 0.65834 -1.15556 " pathEditMode="relative" rAng="0" ptsTypes="AA">
                                      <p:cBhvr>
                                        <p:cTn id="36" dur="1000" fill="hold"/>
                                        <p:tgtEl>
                                          <p:spTgt spid="21"/>
                                        </p:tgtEl>
                                        <p:attrNameLst>
                                          <p:attrName>ppt_x</p:attrName>
                                          <p:attrName>ppt_y</p:attrName>
                                        </p:attrNameLst>
                                      </p:cBhvr>
                                      <p:rCtr x="32917" y="-57778"/>
                                    </p:animMotion>
                                  </p:childTnLst>
                                </p:cTn>
                              </p:par>
                              <p:par>
                                <p:cTn id="37" presetID="49" presetClass="path" presetSubtype="0" accel="50000" decel="50000" fill="hold" grpId="0" nodeType="withEffect">
                                  <p:stCondLst>
                                    <p:cond delay="2600"/>
                                  </p:stCondLst>
                                  <p:childTnLst>
                                    <p:animMotion origin="layout" path="M 0 -4.21965E-6 L -1.4 0.85758 " pathEditMode="relative" rAng="0" ptsTypes="AA">
                                      <p:cBhvr>
                                        <p:cTn id="38" dur="1000" fill="hold"/>
                                        <p:tgtEl>
                                          <p:spTgt spid="32"/>
                                        </p:tgtEl>
                                        <p:attrNameLst>
                                          <p:attrName>ppt_x</p:attrName>
                                          <p:attrName>ppt_y</p:attrName>
                                        </p:attrNameLst>
                                      </p:cBhvr>
                                      <p:rCtr x="-70000" y="42867"/>
                                    </p:animMotion>
                                  </p:childTnLst>
                                </p:cTn>
                              </p:par>
                              <p:par>
                                <p:cTn id="39" presetID="49" presetClass="path" presetSubtype="0" accel="50000" decel="50000" fill="hold" grpId="0" nodeType="withEffect">
                                  <p:stCondLst>
                                    <p:cond delay="2800"/>
                                  </p:stCondLst>
                                  <p:childTnLst>
                                    <p:animMotion origin="layout" path="M 3.33333E-6 3.33333E-6 L -1.49167 0.11111 " pathEditMode="relative" rAng="0" ptsTypes="AA">
                                      <p:cBhvr>
                                        <p:cTn id="40" dur="1000" fill="hold"/>
                                        <p:tgtEl>
                                          <p:spTgt spid="17"/>
                                        </p:tgtEl>
                                        <p:attrNameLst>
                                          <p:attrName>ppt_x</p:attrName>
                                          <p:attrName>ppt_y</p:attrName>
                                        </p:attrNameLst>
                                      </p:cBhvr>
                                      <p:rCtr x="-74583" y="5556"/>
                                    </p:animMotion>
                                  </p:childTnLst>
                                </p:cTn>
                              </p:par>
                              <p:par>
                                <p:cTn id="41" presetID="37" presetClass="path" presetSubtype="0" accel="50000" decel="50000" fill="hold" grpId="0" nodeType="withEffect">
                                  <p:stCondLst>
                                    <p:cond delay="3200"/>
                                  </p:stCondLst>
                                  <p:childTnLst>
                                    <p:animMotion origin="layout" path="M -5.55112E-17 -0.27777 L 0.47344 -0.03379 C 0.57257 0.02153 0.72118 0.05394 0.87569 0.05394 C 1.05243 0.05394 1.19358 0.02153 1.29271 -0.03379 L 1.76667 -0.27777 " pathEditMode="relative" rAng="0" ptsTypes="FffFF">
                                      <p:cBhvr>
                                        <p:cTn id="42" dur="1000" fill="hold"/>
                                        <p:tgtEl>
                                          <p:spTgt spid="19"/>
                                        </p:tgtEl>
                                        <p:attrNameLst>
                                          <p:attrName>ppt_x</p:attrName>
                                          <p:attrName>ppt_y</p:attrName>
                                        </p:attrNameLst>
                                      </p:cBhvr>
                                      <p:rCtr x="88333" y="16574"/>
                                    </p:animMotion>
                                  </p:childTnLst>
                                </p:cTn>
                              </p:par>
                              <p:par>
                                <p:cTn id="43" presetID="49" presetClass="path" presetSubtype="0" accel="50000" decel="50000" fill="hold" grpId="0" nodeType="withEffect">
                                  <p:stCondLst>
                                    <p:cond delay="3500"/>
                                  </p:stCondLst>
                                  <p:childTnLst>
                                    <p:animMotion origin="layout" path="M 0 -4.21965E-6 L -1.4 0.85758 " pathEditMode="relative" rAng="0" ptsTypes="AA">
                                      <p:cBhvr>
                                        <p:cTn id="44" dur="1000" fill="hold"/>
                                        <p:tgtEl>
                                          <p:spTgt spid="33"/>
                                        </p:tgtEl>
                                        <p:attrNameLst>
                                          <p:attrName>ppt_x</p:attrName>
                                          <p:attrName>ppt_y</p:attrName>
                                        </p:attrNameLst>
                                      </p:cBhvr>
                                      <p:rCtr x="-70000" y="42867"/>
                                    </p:animMotion>
                                  </p:childTnLst>
                                </p:cTn>
                              </p:par>
                              <p:par>
                                <p:cTn id="45" presetID="49" presetClass="path" presetSubtype="0" accel="50000" decel="50000" fill="hold" grpId="0" nodeType="withEffect">
                                  <p:stCondLst>
                                    <p:cond delay="3700"/>
                                  </p:stCondLst>
                                  <p:childTnLst>
                                    <p:animMotion origin="layout" path="M 0.025 -0.2 L -1.46666 -0.08889 " pathEditMode="relative" rAng="0" ptsTypes="AA">
                                      <p:cBhvr>
                                        <p:cTn id="46" dur="1000" fill="hold"/>
                                        <p:tgtEl>
                                          <p:spTgt spid="18"/>
                                        </p:tgtEl>
                                        <p:attrNameLst>
                                          <p:attrName>ppt_x</p:attrName>
                                          <p:attrName>ppt_y</p:attrName>
                                        </p:attrNameLst>
                                      </p:cBhvr>
                                      <p:rCtr x="-74583" y="5556"/>
                                    </p:animMotion>
                                  </p:childTnLst>
                                </p:cTn>
                              </p:par>
                              <p:par>
                                <p:cTn id="47" presetID="49" presetClass="path" presetSubtype="0" accel="50000" decel="50000" fill="hold" grpId="0" nodeType="withEffect">
                                  <p:stCondLst>
                                    <p:cond delay="4000"/>
                                  </p:stCondLst>
                                  <p:childTnLst>
                                    <p:animMotion origin="layout" path="M 0 -2.22222E-6 L -0.33333 1.24445 " pathEditMode="relative" rAng="0" ptsTypes="AA">
                                      <p:cBhvr>
                                        <p:cTn id="48" dur="1000" fill="hold"/>
                                        <p:tgtEl>
                                          <p:spTgt spid="27"/>
                                        </p:tgtEl>
                                        <p:attrNameLst>
                                          <p:attrName>ppt_x</p:attrName>
                                          <p:attrName>ppt_y</p:attrName>
                                        </p:attrNameLst>
                                      </p:cBhvr>
                                      <p:rCtr x="-16667" y="62222"/>
                                    </p:animMotion>
                                  </p:childTnLst>
                                </p:cTn>
                              </p:par>
                              <p:par>
                                <p:cTn id="49" presetID="49" presetClass="path" presetSubtype="0" accel="50000" decel="50000" fill="hold" grpId="0" nodeType="withEffect">
                                  <p:stCondLst>
                                    <p:cond delay="4100"/>
                                  </p:stCondLst>
                                  <p:childTnLst>
                                    <p:animMotion origin="layout" path="M -3.33333E-6 -3.33333E-6 L 0.175 1.2 " pathEditMode="relative" rAng="0" ptsTypes="AA">
                                      <p:cBhvr>
                                        <p:cTn id="50" dur="1000" fill="hold"/>
                                        <p:tgtEl>
                                          <p:spTgt spid="28"/>
                                        </p:tgtEl>
                                        <p:attrNameLst>
                                          <p:attrName>ppt_x</p:attrName>
                                          <p:attrName>ppt_y</p:attrName>
                                        </p:attrNameLst>
                                      </p:cBhvr>
                                      <p:rCtr x="8750" y="60000"/>
                                    </p:animMotion>
                                  </p:childTnLst>
                                </p:cTn>
                              </p:par>
                              <p:par>
                                <p:cTn id="51" presetID="10" presetClass="exit" presetSubtype="0" fill="hold" nodeType="withEffect">
                                  <p:stCondLst>
                                    <p:cond delay="0"/>
                                  </p:stCondLst>
                                  <p:childTnLst>
                                    <p:animEffect transition="out" filter="fade">
                                      <p:cBhvr>
                                        <p:cTn id="52" dur="5000"/>
                                        <p:tgtEl>
                                          <p:spTgt spid="34"/>
                                        </p:tgtEl>
                                      </p:cBhvr>
                                    </p:animEffect>
                                    <p:set>
                                      <p:cBhvr>
                                        <p:cTn id="53" dur="1" fill="hold">
                                          <p:stCondLst>
                                            <p:cond delay="49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4" grpId="0" animBg="1"/>
      <p:bldP spid="27" grpId="0" animBg="1"/>
      <p:bldP spid="28" grpId="0" animBg="1"/>
      <p:bldP spid="29" grpId="0" animBg="1"/>
      <p:bldP spid="30" grpId="0" animBg="1"/>
      <p:bldP spid="31" grpId="0" animBg="1"/>
      <p:bldP spid="32"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1473975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2174002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Magnitude</a:t>
            </a:r>
            <a:endParaRPr lang="en-US" sz="2400" dirty="0"/>
          </a:p>
        </p:txBody>
      </p:sp>
      <p:sp>
        <p:nvSpPr>
          <p:cNvPr id="4" name="Rectangle 3"/>
          <p:cNvSpPr/>
          <p:nvPr/>
        </p:nvSpPr>
        <p:spPr>
          <a:xfrm>
            <a:off x="5715000" y="38100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33381" y="35814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98307" y="29103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97806" y="3315269"/>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924799" y="26817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198891" y="2394466"/>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36507" y="19050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138615" y="23622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69507" y="3999931"/>
            <a:ext cx="274092"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7170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60526"/>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Magnitude</a:t>
            </a:r>
            <a:endParaRPr lang="en-US" sz="2400"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37" y="1400175"/>
            <a:ext cx="43910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7837" y="1282262"/>
            <a:ext cx="2195512" cy="4508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4756883"/>
            <a:ext cx="4101662" cy="1034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5857" y="1538719"/>
            <a:ext cx="4101662" cy="2545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201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37" y="1400175"/>
            <a:ext cx="43910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Behavioral Performance </a:t>
            </a:r>
            <a:r>
              <a:rPr lang="en-US" sz="2400" dirty="0" smtClean="0">
                <a:sym typeface="Wingdings" pitchFamily="2" charset="2"/>
              </a:rPr>
              <a:t> BOLD Magnitude</a:t>
            </a:r>
            <a:endParaRPr lang="en-US" sz="2400" dirty="0"/>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60526"/>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27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sp>
        <p:nvSpPr>
          <p:cNvPr id="11" name="TextBox 10"/>
          <p:cNvSpPr txBox="1"/>
          <p:nvPr/>
        </p:nvSpPr>
        <p:spPr>
          <a:xfrm>
            <a:off x="271956" y="228600"/>
            <a:ext cx="6451510" cy="584775"/>
          </a:xfrm>
          <a:prstGeom prst="rect">
            <a:avLst/>
          </a:prstGeom>
          <a:noFill/>
        </p:spPr>
        <p:txBody>
          <a:bodyPr wrap="none" rtlCol="0">
            <a:spAutoFit/>
          </a:bodyPr>
          <a:lstStyle/>
          <a:p>
            <a:r>
              <a:rPr lang="en-US" sz="3200" dirty="0" smtClean="0"/>
              <a:t>Feature Dependent Neural Substrates</a:t>
            </a:r>
            <a:endParaRPr lang="en-US" sz="3200" dirty="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97" y="1439917"/>
            <a:ext cx="41787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349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sp>
        <p:nvSpPr>
          <p:cNvPr id="11" name="TextBox 10"/>
          <p:cNvSpPr txBox="1"/>
          <p:nvPr/>
        </p:nvSpPr>
        <p:spPr>
          <a:xfrm>
            <a:off x="271956" y="228600"/>
            <a:ext cx="6451510" cy="584775"/>
          </a:xfrm>
          <a:prstGeom prst="rect">
            <a:avLst/>
          </a:prstGeom>
          <a:noFill/>
        </p:spPr>
        <p:txBody>
          <a:bodyPr wrap="none" rtlCol="0">
            <a:spAutoFit/>
          </a:bodyPr>
          <a:lstStyle/>
          <a:p>
            <a:r>
              <a:rPr lang="en-US" sz="3200" dirty="0" smtClean="0"/>
              <a:t>Feature Dependent Neural Substrates</a:t>
            </a:r>
            <a:endParaRPr lang="en-US" sz="3200" dirty="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97" y="1439917"/>
            <a:ext cx="41787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4463573" y="1143000"/>
            <a:ext cx="4375627" cy="4896225"/>
            <a:chOff x="4753303" y="1143000"/>
            <a:chExt cx="4375627" cy="4896225"/>
          </a:xfrm>
        </p:grpSpPr>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303" y="1143000"/>
              <a:ext cx="3857297" cy="489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016766" y="1351736"/>
              <a:ext cx="1112164" cy="646331"/>
            </a:xfrm>
            <a:prstGeom prst="rect">
              <a:avLst/>
            </a:prstGeom>
            <a:noFill/>
          </p:spPr>
          <p:txBody>
            <a:bodyPr wrap="none" rtlCol="0">
              <a:spAutoFit/>
            </a:bodyPr>
            <a:lstStyle/>
            <a:p>
              <a:r>
                <a:rPr lang="en-US" dirty="0" smtClean="0"/>
                <a:t>to objects</a:t>
              </a:r>
            </a:p>
            <a:p>
              <a:pPr algn="ctr"/>
              <a:r>
                <a:rPr lang="en-US" dirty="0"/>
                <a:t>i</a:t>
              </a:r>
              <a:r>
                <a:rPr lang="en-US" dirty="0" smtClean="0"/>
                <a:t>n noise</a:t>
              </a:r>
              <a:endParaRPr lang="en-US" dirty="0"/>
            </a:p>
          </p:txBody>
        </p:sp>
      </p:grpSp>
    </p:spTree>
    <p:extLst>
      <p:ext uri="{BB962C8B-B14F-4D97-AF65-F5344CB8AC3E}">
        <p14:creationId xmlns:p14="http://schemas.microsoft.com/office/powerpoint/2010/main" val="2880575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7795660" cy="584775"/>
          </a:xfrm>
          <a:prstGeom prst="rect">
            <a:avLst/>
          </a:prstGeom>
          <a:noFill/>
        </p:spPr>
        <p:txBody>
          <a:bodyPr wrap="none" rtlCol="0">
            <a:spAutoFit/>
          </a:bodyPr>
          <a:lstStyle/>
          <a:p>
            <a:r>
              <a:rPr lang="en-US" sz="3200" dirty="0" smtClean="0"/>
              <a:t>Conceptual Overview: Attention &amp; Awareness</a:t>
            </a:r>
            <a:endParaRPr lang="en-US" sz="3200" dirty="0"/>
          </a:p>
        </p:txBody>
      </p:sp>
      <p:sp>
        <p:nvSpPr>
          <p:cNvPr id="2" name="TextBox 1"/>
          <p:cNvSpPr txBox="1"/>
          <p:nvPr/>
        </p:nvSpPr>
        <p:spPr>
          <a:xfrm>
            <a:off x="271956" y="1066800"/>
            <a:ext cx="8338644" cy="4154984"/>
          </a:xfrm>
          <a:prstGeom prst="rect">
            <a:avLst/>
          </a:prstGeom>
          <a:noFill/>
        </p:spPr>
        <p:txBody>
          <a:bodyPr wrap="square" rtlCol="0">
            <a:spAutoFit/>
          </a:bodyPr>
          <a:lstStyle/>
          <a:p>
            <a:r>
              <a:rPr lang="en-US" sz="2400" dirty="0" smtClean="0"/>
              <a:t> “</a:t>
            </a:r>
            <a:r>
              <a:rPr lang="en-US" sz="2400" i="1" dirty="0" smtClean="0"/>
              <a:t>Recent </a:t>
            </a:r>
            <a:r>
              <a:rPr lang="en-US" sz="2400" i="1" dirty="0"/>
              <a:t>research has slowly corroded a belief that selective attention and consciousness are so tightly entangled that they cannot be individually </a:t>
            </a:r>
            <a:r>
              <a:rPr lang="en-US" sz="2400" i="1" dirty="0" smtClean="0"/>
              <a:t>examined</a:t>
            </a:r>
            <a:r>
              <a:rPr lang="en-US" sz="2400" dirty="0" smtClean="0"/>
              <a:t>.” (van </a:t>
            </a:r>
            <a:r>
              <a:rPr lang="en-US" sz="2400" dirty="0" err="1" smtClean="0"/>
              <a:t>Boxtel</a:t>
            </a:r>
            <a:r>
              <a:rPr lang="en-US" sz="2400" dirty="0" smtClean="0"/>
              <a:t> et al. 2010)</a:t>
            </a:r>
          </a:p>
          <a:p>
            <a:endParaRPr lang="en-US" sz="2400" dirty="0"/>
          </a:p>
          <a:p>
            <a:r>
              <a:rPr lang="en-US" sz="2400" dirty="0" smtClean="0"/>
              <a:t>Instead of focusing on dissociating attention and awareness, we should be focused on understanding their neural substrates.</a:t>
            </a:r>
          </a:p>
          <a:p>
            <a:endParaRPr lang="en-US" sz="2400" dirty="0"/>
          </a:p>
          <a:p>
            <a:r>
              <a:rPr lang="en-US" sz="2400" dirty="0" smtClean="0"/>
              <a:t>Attention: Local feature-specific modulation of neural activity</a:t>
            </a:r>
          </a:p>
          <a:p>
            <a:endParaRPr lang="en-US" sz="2400" dirty="0"/>
          </a:p>
          <a:p>
            <a:r>
              <a:rPr lang="en-US" sz="2400" dirty="0" smtClean="0"/>
              <a:t>Awareness: A downstream process, dependent in an uncertain manner on attention.</a:t>
            </a:r>
          </a:p>
        </p:txBody>
      </p:sp>
      <p:grpSp>
        <p:nvGrpSpPr>
          <p:cNvPr id="4" name="Group 3"/>
          <p:cNvGrpSpPr/>
          <p:nvPr/>
        </p:nvGrpSpPr>
        <p:grpSpPr>
          <a:xfrm>
            <a:off x="1476676" y="5046948"/>
            <a:ext cx="6398263" cy="1785438"/>
            <a:chOff x="1476676" y="5046948"/>
            <a:chExt cx="6398263" cy="1785438"/>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999995" y="5046948"/>
              <a:ext cx="1932128" cy="178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932123" y="5046949"/>
              <a:ext cx="1942816" cy="178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76676" y="5680841"/>
              <a:ext cx="2585836" cy="369332"/>
            </a:xfrm>
            <a:prstGeom prst="rect">
              <a:avLst/>
            </a:prstGeom>
            <a:noFill/>
          </p:spPr>
          <p:txBody>
            <a:bodyPr wrap="none" rtlCol="0">
              <a:spAutoFit/>
            </a:bodyPr>
            <a:lstStyle/>
            <a:p>
              <a:r>
                <a:rPr lang="en-US" dirty="0" smtClean="0"/>
                <a:t>Computational Modeling:</a:t>
              </a:r>
              <a:endParaRPr lang="en-US" dirty="0"/>
            </a:p>
          </p:txBody>
        </p:sp>
      </p:grpSp>
    </p:spTree>
    <p:extLst>
      <p:ext uri="{BB962C8B-B14F-4D97-AF65-F5344CB8AC3E}">
        <p14:creationId xmlns:p14="http://schemas.microsoft.com/office/powerpoint/2010/main" val="271612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a:t>
            </a:r>
            <a:r>
              <a:rPr lang="en-US" sz="3200" dirty="0" smtClean="0"/>
              <a:t>Task Design</a:t>
            </a:r>
            <a:endParaRPr lang="en-US" sz="3200" dirty="0"/>
          </a:p>
        </p:txBody>
      </p:sp>
      <p:sp>
        <p:nvSpPr>
          <p:cNvPr id="9" name="TextBox 8"/>
          <p:cNvSpPr txBox="1"/>
          <p:nvPr/>
        </p:nvSpPr>
        <p:spPr>
          <a:xfrm>
            <a:off x="271956" y="1066800"/>
            <a:ext cx="8567244" cy="5262979"/>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What are the neural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t>How can we measure awareness while manipulating attention?</a:t>
            </a:r>
            <a:endParaRPr lang="en-US" sz="2400" dirty="0" smtClean="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645" y="1939275"/>
            <a:ext cx="1332955" cy="150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1" y="1885575"/>
            <a:ext cx="1335989" cy="1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237758"/>
            <a:ext cx="1987529" cy="16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4333910" y="4495800"/>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09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859104" cy="584775"/>
          </a:xfrm>
          <a:prstGeom prst="rect">
            <a:avLst/>
          </a:prstGeom>
          <a:noFill/>
        </p:spPr>
        <p:txBody>
          <a:bodyPr wrap="none" rtlCol="0">
            <a:spAutoFit/>
          </a:bodyPr>
          <a:lstStyle/>
          <a:p>
            <a:r>
              <a:rPr lang="en-US" sz="3200" dirty="0" smtClean="0"/>
              <a:t>(1) Measuring Stimulus Properties</a:t>
            </a:r>
            <a:endParaRPr lang="en-US" sz="32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1066800"/>
            <a:ext cx="6618287"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1262063" y="6391275"/>
            <a:ext cx="66182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262063" y="1066800"/>
            <a:ext cx="0" cy="5324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657600" y="6391275"/>
            <a:ext cx="889987" cy="461665"/>
          </a:xfrm>
          <a:prstGeom prst="rect">
            <a:avLst/>
          </a:prstGeom>
          <a:noFill/>
        </p:spPr>
        <p:txBody>
          <a:bodyPr wrap="none" rtlCol="0">
            <a:spAutoFit/>
          </a:bodyPr>
          <a:lstStyle/>
          <a:p>
            <a:r>
              <a:rPr lang="en-US" sz="2400" dirty="0" smtClean="0"/>
              <a:t>Noise</a:t>
            </a:r>
            <a:endParaRPr lang="en-US" sz="2400" dirty="0"/>
          </a:p>
        </p:txBody>
      </p:sp>
      <p:sp>
        <p:nvSpPr>
          <p:cNvPr id="9" name="TextBox 8"/>
          <p:cNvSpPr txBox="1"/>
          <p:nvPr/>
        </p:nvSpPr>
        <p:spPr>
          <a:xfrm rot="16200000">
            <a:off x="271956" y="3124200"/>
            <a:ext cx="1239635" cy="461665"/>
          </a:xfrm>
          <a:prstGeom prst="rect">
            <a:avLst/>
          </a:prstGeom>
          <a:noFill/>
        </p:spPr>
        <p:txBody>
          <a:bodyPr wrap="none" rtlCol="0">
            <a:spAutoFit/>
          </a:bodyPr>
          <a:lstStyle/>
          <a:p>
            <a:r>
              <a:rPr lang="en-US" sz="2400" dirty="0" smtClean="0"/>
              <a:t>Contrast</a:t>
            </a:r>
            <a:endParaRPr lang="en-US" sz="2400" dirty="0"/>
          </a:p>
        </p:txBody>
      </p:sp>
    </p:spTree>
    <p:extLst>
      <p:ext uri="{BB962C8B-B14F-4D97-AF65-F5344CB8AC3E}">
        <p14:creationId xmlns:p14="http://schemas.microsoft.com/office/powerpoint/2010/main" val="2112680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62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sp>
        <p:nvSpPr>
          <p:cNvPr id="2" name="Rectangle 1"/>
          <p:cNvSpPr/>
          <p:nvPr/>
        </p:nvSpPr>
        <p:spPr>
          <a:xfrm>
            <a:off x="8382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Noise Block</a:t>
            </a:r>
            <a:endParaRPr lang="en-US" dirty="0"/>
          </a:p>
        </p:txBody>
      </p:sp>
      <p:sp>
        <p:nvSpPr>
          <p:cNvPr id="10" name="Rectangle 9"/>
          <p:cNvSpPr/>
          <p:nvPr/>
        </p:nvSpPr>
        <p:spPr>
          <a:xfrm>
            <a:off x="45720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Contrast Block</a:t>
            </a:r>
            <a:endParaRPr lang="en-US" dirty="0"/>
          </a:p>
        </p:txBody>
      </p:sp>
      <p:sp>
        <p:nvSpPr>
          <p:cNvPr id="85" name="Rectangle 84"/>
          <p:cNvSpPr/>
          <p:nvPr/>
        </p:nvSpPr>
        <p:spPr>
          <a:xfrm>
            <a:off x="3829046" y="1752600"/>
            <a:ext cx="182343" cy="8382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143000" y="1219200"/>
            <a:ext cx="3231975" cy="369332"/>
          </a:xfrm>
          <a:prstGeom prst="rect">
            <a:avLst/>
          </a:prstGeom>
          <a:noFill/>
        </p:spPr>
        <p:txBody>
          <a:bodyPr wrap="none" rtlCol="0">
            <a:spAutoFit/>
          </a:bodyPr>
          <a:lstStyle/>
          <a:p>
            <a:r>
              <a:rPr lang="en-US" dirty="0" smtClean="0"/>
              <a:t>1 Block = 72 trials, ~6.4s per trial</a:t>
            </a:r>
            <a:endParaRPr lang="en-US" dirty="0"/>
          </a:p>
        </p:txBody>
      </p:sp>
      <p:sp>
        <p:nvSpPr>
          <p:cNvPr id="87" name="TextBox 86"/>
          <p:cNvSpPr txBox="1"/>
          <p:nvPr/>
        </p:nvSpPr>
        <p:spPr>
          <a:xfrm>
            <a:off x="1114567" y="3242522"/>
            <a:ext cx="6810233" cy="830997"/>
          </a:xfrm>
          <a:prstGeom prst="rect">
            <a:avLst/>
          </a:prstGeom>
          <a:noFill/>
        </p:spPr>
        <p:txBody>
          <a:bodyPr wrap="square" rtlCol="0">
            <a:spAutoFit/>
          </a:bodyPr>
          <a:lstStyle/>
          <a:p>
            <a:r>
              <a:rPr lang="en-US" sz="2400" dirty="0" smtClean="0"/>
              <a:t>Feature Attention: Attend to either changes in noise or changes in contrast</a:t>
            </a:r>
            <a:endParaRPr lang="en-US" sz="2400" dirty="0"/>
          </a:p>
        </p:txBody>
      </p:sp>
    </p:spTree>
    <p:extLst>
      <p:ext uri="{BB962C8B-B14F-4D97-AF65-F5344CB8AC3E}">
        <p14:creationId xmlns:p14="http://schemas.microsoft.com/office/powerpoint/2010/main" val="29118378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sp>
        <p:nvSpPr>
          <p:cNvPr id="2" name="Rectangle 1"/>
          <p:cNvSpPr/>
          <p:nvPr/>
        </p:nvSpPr>
        <p:spPr>
          <a:xfrm>
            <a:off x="8382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Noise Block</a:t>
            </a:r>
            <a:endParaRPr lang="en-US" dirty="0"/>
          </a:p>
        </p:txBody>
      </p:sp>
      <p:sp>
        <p:nvSpPr>
          <p:cNvPr id="10" name="Rectangle 9"/>
          <p:cNvSpPr/>
          <p:nvPr/>
        </p:nvSpPr>
        <p:spPr>
          <a:xfrm>
            <a:off x="45720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Contrast Block</a:t>
            </a:r>
            <a:endParaRPr lang="en-US" dirty="0"/>
          </a:p>
        </p:txBody>
      </p:sp>
      <p:cxnSp>
        <p:nvCxnSpPr>
          <p:cNvPr id="11" name="Straight Connector 10"/>
          <p:cNvCxnSpPr/>
          <p:nvPr/>
        </p:nvCxnSpPr>
        <p:spPr>
          <a:xfrm flipH="1">
            <a:off x="838200" y="2590800"/>
            <a:ext cx="2971800" cy="838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38600" y="2590800"/>
            <a:ext cx="4335420" cy="21997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08434" y="3429072"/>
            <a:ext cx="2250281" cy="1600200"/>
            <a:chOff x="914400" y="3581400"/>
            <a:chExt cx="1714500" cy="1219200"/>
          </a:xfrm>
        </p:grpSpPr>
        <p:sp>
          <p:nvSpPr>
            <p:cNvPr id="14" name="Rectangle 1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1562100" y="3962400"/>
              <a:ext cx="419100" cy="457200"/>
              <a:chOff x="914400" y="3581400"/>
              <a:chExt cx="1714500" cy="1219200"/>
            </a:xfrm>
          </p:grpSpPr>
          <p:cxnSp>
            <p:nvCxnSpPr>
              <p:cNvPr id="16" name="Straight Connector 15"/>
              <p:cNvCxnSpPr>
                <a:stCxn id="14" idx="1"/>
                <a:endCxn id="14"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a:stCxn id="14" idx="0"/>
                <a:endCxn id="14"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1" name="TextBox 40"/>
          <p:cNvSpPr txBox="1"/>
          <p:nvPr/>
        </p:nvSpPr>
        <p:spPr>
          <a:xfrm>
            <a:off x="808434" y="5254173"/>
            <a:ext cx="1201098" cy="369332"/>
          </a:xfrm>
          <a:prstGeom prst="rect">
            <a:avLst/>
          </a:prstGeom>
          <a:noFill/>
        </p:spPr>
        <p:txBody>
          <a:bodyPr wrap="none" rtlCol="0">
            <a:spAutoFit/>
          </a:bodyPr>
          <a:lstStyle/>
          <a:p>
            <a:r>
              <a:rPr lang="en-US" dirty="0" smtClean="0"/>
              <a:t>Fixation ITI</a:t>
            </a:r>
            <a:endParaRPr lang="en-US" dirty="0"/>
          </a:p>
        </p:txBody>
      </p:sp>
      <p:grpSp>
        <p:nvGrpSpPr>
          <p:cNvPr id="42" name="Group 41"/>
          <p:cNvGrpSpPr/>
          <p:nvPr/>
        </p:nvGrpSpPr>
        <p:grpSpPr>
          <a:xfrm>
            <a:off x="2886249" y="3758646"/>
            <a:ext cx="2250281" cy="1600200"/>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7" name="TextBox 46"/>
          <p:cNvSpPr txBox="1"/>
          <p:nvPr/>
        </p:nvSpPr>
        <p:spPr>
          <a:xfrm>
            <a:off x="2886249" y="5476837"/>
            <a:ext cx="545342" cy="369332"/>
          </a:xfrm>
          <a:prstGeom prst="rect">
            <a:avLst/>
          </a:prstGeom>
          <a:noFill/>
        </p:spPr>
        <p:txBody>
          <a:bodyPr wrap="none" rtlCol="0">
            <a:spAutoFit/>
          </a:bodyPr>
          <a:lstStyle/>
          <a:p>
            <a:r>
              <a:rPr lang="en-US" dirty="0" smtClean="0"/>
              <a:t>Cue</a:t>
            </a:r>
            <a:endParaRPr lang="en-US" dirty="0"/>
          </a:p>
        </p:txBody>
      </p:sp>
      <p:cxnSp>
        <p:nvCxnSpPr>
          <p:cNvPr id="49" name="Straight Arrow Connector 48"/>
          <p:cNvCxnSpPr/>
          <p:nvPr/>
        </p:nvCxnSpPr>
        <p:spPr>
          <a:xfrm flipH="1" flipV="1">
            <a:off x="3743321" y="4286250"/>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4542089" y="5992774"/>
            <a:ext cx="990977" cy="369332"/>
          </a:xfrm>
          <a:prstGeom prst="rect">
            <a:avLst/>
          </a:prstGeom>
          <a:noFill/>
        </p:spPr>
        <p:txBody>
          <a:bodyPr wrap="none" rtlCol="0">
            <a:spAutoFit/>
          </a:bodyPr>
          <a:lstStyle/>
          <a:p>
            <a:r>
              <a:rPr lang="en-US" dirty="0" smtClean="0"/>
              <a:t>Stimulus</a:t>
            </a:r>
            <a:endParaRPr lang="en-US" dirty="0"/>
          </a:p>
        </p:txBody>
      </p:sp>
      <p:grpSp>
        <p:nvGrpSpPr>
          <p:cNvPr id="82" name="Group 81"/>
          <p:cNvGrpSpPr/>
          <p:nvPr/>
        </p:nvGrpSpPr>
        <p:grpSpPr>
          <a:xfrm>
            <a:off x="4519151" y="4290477"/>
            <a:ext cx="2250281" cy="1600200"/>
            <a:chOff x="3159919" y="4290477"/>
            <a:chExt cx="2250281" cy="1600200"/>
          </a:xfrm>
        </p:grpSpPr>
        <p:grpSp>
          <p:nvGrpSpPr>
            <p:cNvPr id="40" name="Group 39"/>
            <p:cNvGrpSpPr/>
            <p:nvPr/>
          </p:nvGrpSpPr>
          <p:grpSpPr>
            <a:xfrm>
              <a:off x="3159919" y="4290477"/>
              <a:ext cx="2250281" cy="1600200"/>
              <a:chOff x="1908554" y="4008890"/>
              <a:chExt cx="2250281" cy="1600200"/>
            </a:xfrm>
          </p:grpSpPr>
          <p:grpSp>
            <p:nvGrpSpPr>
              <p:cNvPr id="26" name="Group 25"/>
              <p:cNvGrpSpPr/>
              <p:nvPr/>
            </p:nvGrpSpPr>
            <p:grpSpPr>
              <a:xfrm>
                <a:off x="1908554" y="4008890"/>
                <a:ext cx="2250281" cy="1600200"/>
                <a:chOff x="914400" y="3581400"/>
                <a:chExt cx="1714500" cy="1219200"/>
              </a:xfrm>
            </p:grpSpPr>
            <p:sp>
              <p:nvSpPr>
                <p:cNvPr id="27" name="Rectangle 2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562100" y="3962400"/>
                  <a:ext cx="419100" cy="457200"/>
                  <a:chOff x="914400" y="3581400"/>
                  <a:chExt cx="1714500" cy="1219200"/>
                </a:xfrm>
              </p:grpSpPr>
              <p:cxnSp>
                <p:nvCxnSpPr>
                  <p:cNvPr id="29" name="Straight Connector 28"/>
                  <p:cNvCxnSpPr>
                    <a:stCxn id="27" idx="1"/>
                    <a:endCxn id="2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a:stCxn id="27" idx="0"/>
                    <a:endCxn id="2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36"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80" name="TextBox 79"/>
          <p:cNvSpPr txBox="1"/>
          <p:nvPr/>
        </p:nvSpPr>
        <p:spPr>
          <a:xfrm>
            <a:off x="6792006" y="6444734"/>
            <a:ext cx="1081515" cy="369332"/>
          </a:xfrm>
          <a:prstGeom prst="rect">
            <a:avLst/>
          </a:prstGeom>
          <a:noFill/>
        </p:spPr>
        <p:txBody>
          <a:bodyPr wrap="none" rtlCol="0">
            <a:spAutoFit/>
          </a:bodyPr>
          <a:lstStyle/>
          <a:p>
            <a:r>
              <a:rPr lang="en-US" dirty="0" smtClean="0"/>
              <a:t>Response</a:t>
            </a:r>
            <a:endParaRPr lang="en-US" dirty="0"/>
          </a:p>
        </p:txBody>
      </p:sp>
      <p:grpSp>
        <p:nvGrpSpPr>
          <p:cNvPr id="81" name="Group 80"/>
          <p:cNvGrpSpPr/>
          <p:nvPr/>
        </p:nvGrpSpPr>
        <p:grpSpPr>
          <a:xfrm>
            <a:off x="6123739" y="4838772"/>
            <a:ext cx="2250281" cy="1600200"/>
            <a:chOff x="4541725" y="4885751"/>
            <a:chExt cx="2250281" cy="1600200"/>
          </a:xfrm>
        </p:grpSpPr>
        <p:grpSp>
          <p:nvGrpSpPr>
            <p:cNvPr id="73" name="Group 72"/>
            <p:cNvGrpSpPr/>
            <p:nvPr/>
          </p:nvGrpSpPr>
          <p:grpSpPr>
            <a:xfrm>
              <a:off x="4541725" y="4885751"/>
              <a:ext cx="2250281" cy="1600200"/>
              <a:chOff x="914400" y="3581400"/>
              <a:chExt cx="1714500" cy="1219200"/>
            </a:xfrm>
          </p:grpSpPr>
          <p:sp>
            <p:nvSpPr>
              <p:cNvPr id="74" name="Rectangle 7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1562100" y="3962400"/>
                <a:ext cx="419100" cy="457200"/>
                <a:chOff x="914400" y="3581400"/>
                <a:chExt cx="1714500" cy="1219200"/>
              </a:xfrm>
            </p:grpSpPr>
            <p:cxnSp>
              <p:nvCxnSpPr>
                <p:cNvPr id="76" name="Straight Connector 75"/>
                <p:cNvCxnSpPr>
                  <a:stCxn id="74" idx="1"/>
                  <a:endCxn id="74" idx="3"/>
                </p:cNvCxnSpPr>
                <p:nvPr/>
              </p:nvCxnSpPr>
              <p:spPr>
                <a:xfrm>
                  <a:off x="914400" y="4191000"/>
                  <a:ext cx="17145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77" name="Straight Connector 76"/>
                <p:cNvCxnSpPr>
                  <a:stCxn id="74" idx="0"/>
                  <a:endCxn id="74" idx="2"/>
                </p:cNvCxnSpPr>
                <p:nvPr/>
              </p:nvCxnSpPr>
              <p:spPr>
                <a:xfrm>
                  <a:off x="1771650" y="3581400"/>
                  <a:ext cx="0" cy="121920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grpSp>
        <p:cxnSp>
          <p:nvCxnSpPr>
            <p:cNvPr id="78" name="Straight Arrow Connector 77"/>
            <p:cNvCxnSpPr/>
            <p:nvPr/>
          </p:nvCxnSpPr>
          <p:spPr>
            <a:xfrm flipH="1" flipV="1">
              <a:off x="5390467" y="5433367"/>
              <a:ext cx="171450" cy="19050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grpSp>
      <p:sp>
        <p:nvSpPr>
          <p:cNvPr id="85" name="Rectangle 84"/>
          <p:cNvSpPr/>
          <p:nvPr/>
        </p:nvSpPr>
        <p:spPr>
          <a:xfrm>
            <a:off x="3829046" y="1752600"/>
            <a:ext cx="182343" cy="8382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143000" y="1219200"/>
            <a:ext cx="3231975" cy="369332"/>
          </a:xfrm>
          <a:prstGeom prst="rect">
            <a:avLst/>
          </a:prstGeom>
          <a:noFill/>
        </p:spPr>
        <p:txBody>
          <a:bodyPr wrap="none" rtlCol="0">
            <a:spAutoFit/>
          </a:bodyPr>
          <a:lstStyle/>
          <a:p>
            <a:r>
              <a:rPr lang="en-US" dirty="0" smtClean="0"/>
              <a:t>1 Block = 72 trials, ~6.4s per trial</a:t>
            </a:r>
            <a:endParaRPr lang="en-US" dirty="0"/>
          </a:p>
        </p:txBody>
      </p:sp>
    </p:spTree>
    <p:extLst>
      <p:ext uri="{BB962C8B-B14F-4D97-AF65-F5344CB8AC3E}">
        <p14:creationId xmlns:p14="http://schemas.microsoft.com/office/powerpoint/2010/main" val="42313685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grpSp>
        <p:nvGrpSpPr>
          <p:cNvPr id="42" name="Group 41"/>
          <p:cNvGrpSpPr/>
          <p:nvPr/>
        </p:nvGrpSpPr>
        <p:grpSpPr>
          <a:xfrm>
            <a:off x="877864" y="3200400"/>
            <a:ext cx="3465536" cy="2781300"/>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7" name="TextBox 46"/>
          <p:cNvSpPr txBox="1"/>
          <p:nvPr/>
        </p:nvSpPr>
        <p:spPr>
          <a:xfrm>
            <a:off x="1155397" y="2557334"/>
            <a:ext cx="2284536" cy="461665"/>
          </a:xfrm>
          <a:prstGeom prst="rect">
            <a:avLst/>
          </a:prstGeom>
          <a:noFill/>
        </p:spPr>
        <p:txBody>
          <a:bodyPr wrap="none" rtlCol="0">
            <a:spAutoFit/>
          </a:bodyPr>
          <a:lstStyle/>
          <a:p>
            <a:r>
              <a:rPr lang="en-US" sz="2400" dirty="0" smtClean="0"/>
              <a:t>Focal Spatial Cue</a:t>
            </a:r>
            <a:endParaRPr lang="en-US" sz="2400" dirty="0"/>
          </a:p>
        </p:txBody>
      </p:sp>
      <p:cxnSp>
        <p:nvCxnSpPr>
          <p:cNvPr id="49" name="Straight Arrow Connector 48"/>
          <p:cNvCxnSpPr/>
          <p:nvPr/>
        </p:nvCxnSpPr>
        <p:spPr>
          <a:xfrm flipH="1" flipV="1">
            <a:off x="2287852" y="4286250"/>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48" name="Group 47"/>
          <p:cNvGrpSpPr/>
          <p:nvPr/>
        </p:nvGrpSpPr>
        <p:grpSpPr>
          <a:xfrm>
            <a:off x="4800600" y="1628349"/>
            <a:ext cx="3465536" cy="2781300"/>
            <a:chOff x="914400" y="3581400"/>
            <a:chExt cx="1714500" cy="1219200"/>
          </a:xfrm>
        </p:grpSpPr>
        <p:sp>
          <p:nvSpPr>
            <p:cNvPr id="50" name="Rectangle 49"/>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1562100" y="3962400"/>
              <a:ext cx="419100" cy="457200"/>
              <a:chOff x="914400" y="3581400"/>
              <a:chExt cx="1714500" cy="1219200"/>
            </a:xfrm>
          </p:grpSpPr>
          <p:cxnSp>
            <p:nvCxnSpPr>
              <p:cNvPr id="53" name="Straight Connector 52"/>
              <p:cNvCxnSpPr>
                <a:stCxn id="50" idx="1"/>
                <a:endCxn id="50"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p:cNvCxnSpPr>
                <a:stCxn id="50" idx="0"/>
                <a:endCxn id="50"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55" name="TextBox 54"/>
          <p:cNvSpPr txBox="1"/>
          <p:nvPr/>
        </p:nvSpPr>
        <p:spPr>
          <a:xfrm>
            <a:off x="5015195" y="4669645"/>
            <a:ext cx="3036344" cy="461665"/>
          </a:xfrm>
          <a:prstGeom prst="rect">
            <a:avLst/>
          </a:prstGeom>
          <a:noFill/>
        </p:spPr>
        <p:txBody>
          <a:bodyPr wrap="none" rtlCol="0">
            <a:spAutoFit/>
          </a:bodyPr>
          <a:lstStyle/>
          <a:p>
            <a:r>
              <a:rPr lang="en-US" sz="2400" dirty="0" smtClean="0"/>
              <a:t>Distributed Spatial Cue</a:t>
            </a:r>
            <a:endParaRPr lang="en-US" sz="2400" dirty="0"/>
          </a:p>
        </p:txBody>
      </p:sp>
      <p:cxnSp>
        <p:nvCxnSpPr>
          <p:cNvPr id="56" name="Straight Arrow Connector 55"/>
          <p:cNvCxnSpPr/>
          <p:nvPr/>
        </p:nvCxnSpPr>
        <p:spPr>
          <a:xfrm flipH="1" flipV="1">
            <a:off x="6109802" y="2683291"/>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6618453" y="268329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a:off x="6686720" y="3153855"/>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p:nvPr/>
        </p:nvCxnSpPr>
        <p:spPr>
          <a:xfrm flipH="1">
            <a:off x="6096000" y="3153854"/>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645582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6655733" cy="584775"/>
          </a:xfrm>
          <a:prstGeom prst="rect">
            <a:avLst/>
          </a:prstGeom>
          <a:noFill/>
        </p:spPr>
        <p:txBody>
          <a:bodyPr wrap="none" rtlCol="0">
            <a:spAutoFit/>
          </a:bodyPr>
          <a:lstStyle/>
          <a:p>
            <a:r>
              <a:rPr lang="en-US" sz="3200" dirty="0" smtClean="0"/>
              <a:t>(3) Measuring Un-Attended Awareness</a:t>
            </a:r>
            <a:endParaRPr lang="en-US" sz="3200" dirty="0"/>
          </a:p>
        </p:txBody>
      </p:sp>
      <p:grpSp>
        <p:nvGrpSpPr>
          <p:cNvPr id="42" name="Group 41"/>
          <p:cNvGrpSpPr/>
          <p:nvPr/>
        </p:nvGrpSpPr>
        <p:grpSpPr>
          <a:xfrm>
            <a:off x="1066800" y="1066800"/>
            <a:ext cx="6934200" cy="5288657"/>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3962400" y="3276600"/>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 name="Picture 2" descr="C:\Users\Dan\proj\att_awe\images\built\con039noi050_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734" y="1852285"/>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Dan\proj\att_awe\images\built\con050noi079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52286"/>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Dan\proj\att_awe\images\built\con088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33"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Users\Dan\proj\att_awe\images\built\con083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399"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6194289" y="2719504"/>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245800" y="2719505"/>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1119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6655733" cy="584775"/>
          </a:xfrm>
          <a:prstGeom prst="rect">
            <a:avLst/>
          </a:prstGeom>
          <a:noFill/>
        </p:spPr>
        <p:txBody>
          <a:bodyPr wrap="none" rtlCol="0">
            <a:spAutoFit/>
          </a:bodyPr>
          <a:lstStyle/>
          <a:p>
            <a:r>
              <a:rPr lang="en-US" sz="3200" dirty="0" smtClean="0"/>
              <a:t>(3) Measuring Un-Attended Awareness</a:t>
            </a:r>
            <a:endParaRPr lang="en-US" sz="3200" dirty="0"/>
          </a:p>
        </p:txBody>
      </p:sp>
      <p:grpSp>
        <p:nvGrpSpPr>
          <p:cNvPr id="42" name="Group 41"/>
          <p:cNvGrpSpPr/>
          <p:nvPr/>
        </p:nvGrpSpPr>
        <p:grpSpPr>
          <a:xfrm>
            <a:off x="1066800" y="1066800"/>
            <a:ext cx="6934200" cy="5288657"/>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3962400" y="3276600"/>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 name="Picture 2" descr="C:\Users\Dan\proj\att_awe\images\built\con039noi050_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734" y="1852285"/>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Dan\proj\att_awe\images\built\con050noi079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52286"/>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Dan\proj\att_awe\images\built\con088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33"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Users\Dan\proj\att_awe\images\built\con083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399"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Dan\proj\att_awe\images\built\con050noi00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763" y="3016555"/>
            <a:ext cx="1194652" cy="14320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Dan\proj\att_awe\images\built\con050noi00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833" y="3019724"/>
            <a:ext cx="1153533" cy="13828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Dan\proj\att_awe\images\brazil_faces\f\178a.jpg"/>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64000"/>
                    </a14:imgEffect>
                  </a14:imgLayer>
                </a14:imgProps>
              </a:ext>
              <a:ext uri="{28A0092B-C50C-407E-A947-70E740481C1C}">
                <a14:useLocalDpi xmlns:a14="http://schemas.microsoft.com/office/drawing/2010/main" val="0"/>
              </a:ext>
            </a:extLst>
          </a:blip>
          <a:srcRect/>
          <a:stretch>
            <a:fillRect/>
          </a:stretch>
        </p:blipFill>
        <p:spPr bwMode="auto">
          <a:xfrm>
            <a:off x="6383763" y="3019724"/>
            <a:ext cx="1194651" cy="1423257"/>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p:cNvSpPr/>
          <p:nvPr/>
        </p:nvSpPr>
        <p:spPr>
          <a:xfrm>
            <a:off x="1245800" y="2719505"/>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94289" y="2719504"/>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04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80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90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a:t>
            </a:r>
            <a:r>
              <a:rPr lang="en-US" sz="3200" dirty="0" smtClean="0"/>
              <a:t>Task Design</a:t>
            </a:r>
            <a:endParaRPr lang="en-US" sz="3200" dirty="0"/>
          </a:p>
        </p:txBody>
      </p:sp>
      <p:sp>
        <p:nvSpPr>
          <p:cNvPr id="9" name="TextBox 8"/>
          <p:cNvSpPr txBox="1"/>
          <p:nvPr/>
        </p:nvSpPr>
        <p:spPr>
          <a:xfrm>
            <a:off x="271956" y="1066800"/>
            <a:ext cx="8567244" cy="4524315"/>
          </a:xfrm>
          <a:prstGeom prst="rect">
            <a:avLst/>
          </a:prstGeom>
          <a:noFill/>
        </p:spPr>
        <p:txBody>
          <a:bodyPr wrap="square" rtlCol="0">
            <a:spAutoFit/>
          </a:bodyPr>
          <a:lstStyle/>
          <a:p>
            <a:pPr marL="457200" indent="-457200">
              <a:buFont typeface="+mj-lt"/>
              <a:buAutoNum type="arabicPeriod"/>
            </a:pPr>
            <a:r>
              <a:rPr lang="en-US" sz="2400" dirty="0" smtClean="0"/>
              <a:t>What the properties of stimuli represented in different brain areas?</a:t>
            </a:r>
          </a:p>
          <a:p>
            <a:pPr marL="457200" indent="-457200">
              <a:buFont typeface="+mj-lt"/>
              <a:buAutoNum type="arabicPeriod"/>
            </a:pPr>
            <a:endParaRPr lang="en-US" sz="2400" dirty="0"/>
          </a:p>
          <a:p>
            <a:pPr marL="457200" indent="-457200">
              <a:buFont typeface="+mj-lt"/>
              <a:buAutoNum type="arabicPeriod"/>
            </a:pPr>
            <a:endParaRPr lang="en-US" sz="2400" dirty="0" smtClean="0"/>
          </a:p>
          <a:p>
            <a:endParaRPr lang="en-US" sz="2400" dirty="0"/>
          </a:p>
          <a:p>
            <a:pPr marL="457200" indent="-457200">
              <a:buFont typeface="+mj-lt"/>
              <a:buAutoNum type="arabicPeriod"/>
            </a:pPr>
            <a:r>
              <a:rPr lang="en-US" sz="2400" dirty="0" smtClean="0"/>
              <a:t>What are the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t>How can we measure awareness while manipulating attention?</a:t>
            </a:r>
            <a:endParaRPr lang="en-US" sz="2400" dirty="0" smtClean="0"/>
          </a:p>
        </p:txBody>
      </p:sp>
      <p:sp>
        <p:nvSpPr>
          <p:cNvPr id="5" name="Oval 4"/>
          <p:cNvSpPr/>
          <p:nvPr/>
        </p:nvSpPr>
        <p:spPr>
          <a:xfrm>
            <a:off x="4718519" y="3825476"/>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8267" y="1587691"/>
            <a:ext cx="1614621" cy="1298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3031068" y="3515755"/>
            <a:ext cx="1884098" cy="1512101"/>
            <a:chOff x="914400" y="3581400"/>
            <a:chExt cx="1714500" cy="1219200"/>
          </a:xfrm>
        </p:grpSpPr>
        <p:sp>
          <p:nvSpPr>
            <p:cNvPr id="17" name="Rectangle 1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562100" y="3962400"/>
              <a:ext cx="419100" cy="457200"/>
              <a:chOff x="914400" y="3581400"/>
              <a:chExt cx="1714500" cy="1219200"/>
            </a:xfrm>
          </p:grpSpPr>
          <p:cxnSp>
            <p:nvCxnSpPr>
              <p:cNvPr id="19" name="Straight Connector 18"/>
              <p:cNvCxnSpPr>
                <a:stCxn id="17" idx="1"/>
                <a:endCxn id="1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a:stCxn id="17" idx="0"/>
                <a:endCxn id="1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1" name="Straight Arrow Connector 20"/>
          <p:cNvCxnSpPr/>
          <p:nvPr/>
        </p:nvCxnSpPr>
        <p:spPr>
          <a:xfrm flipH="1" flipV="1">
            <a:off x="3759426" y="3988288"/>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5147452" y="3505200"/>
            <a:ext cx="1939148" cy="1556282"/>
            <a:chOff x="914400" y="3581400"/>
            <a:chExt cx="1714500" cy="1219200"/>
          </a:xfrm>
        </p:grpSpPr>
        <p:sp>
          <p:nvSpPr>
            <p:cNvPr id="23" name="Rectangle 2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562100" y="3962400"/>
              <a:ext cx="419100" cy="457200"/>
              <a:chOff x="914400" y="3581400"/>
              <a:chExt cx="1714500" cy="1219200"/>
            </a:xfrm>
          </p:grpSpPr>
          <p:cxnSp>
            <p:nvCxnSpPr>
              <p:cNvPr id="25" name="Straight Connector 24"/>
              <p:cNvCxnSpPr>
                <a:stCxn id="23" idx="1"/>
                <a:endCxn id="2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a:stCxn id="23" idx="0"/>
                <a:endCxn id="2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7" name="Straight Arrow Connector 26"/>
          <p:cNvCxnSpPr/>
          <p:nvPr/>
        </p:nvCxnSpPr>
        <p:spPr>
          <a:xfrm flipH="1" flipV="1">
            <a:off x="5836954" y="4029983"/>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V="1">
            <a:off x="6148513" y="399453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6148569" y="4312203"/>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flipH="1">
            <a:off x="5838545" y="4312203"/>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32" name="Group 31"/>
          <p:cNvGrpSpPr/>
          <p:nvPr/>
        </p:nvGrpSpPr>
        <p:grpSpPr>
          <a:xfrm>
            <a:off x="3890600" y="5591115"/>
            <a:ext cx="1542916" cy="1176769"/>
            <a:chOff x="914400" y="3581400"/>
            <a:chExt cx="1714500" cy="1219200"/>
          </a:xfrm>
        </p:grpSpPr>
        <p:sp>
          <p:nvSpPr>
            <p:cNvPr id="33" name="Rectangle 3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562100" y="3962400"/>
              <a:ext cx="419100" cy="457200"/>
              <a:chOff x="914400" y="3581400"/>
              <a:chExt cx="1714500" cy="1219200"/>
            </a:xfrm>
          </p:grpSpPr>
          <p:cxnSp>
            <p:nvCxnSpPr>
              <p:cNvPr id="35" name="Straight Connector 34"/>
              <p:cNvCxnSpPr>
                <a:stCxn id="33" idx="1"/>
                <a:endCxn id="3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a:stCxn id="33" idx="0"/>
                <a:endCxn id="3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37" name="Oval 36"/>
          <p:cNvSpPr/>
          <p:nvPr/>
        </p:nvSpPr>
        <p:spPr>
          <a:xfrm>
            <a:off x="4028325" y="5959511"/>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72382" y="5978857"/>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5921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3514488" cy="584775"/>
          </a:xfrm>
          <a:prstGeom prst="rect">
            <a:avLst/>
          </a:prstGeom>
          <a:noFill/>
        </p:spPr>
        <p:txBody>
          <a:bodyPr wrap="none" rtlCol="0">
            <a:spAutoFit/>
          </a:bodyPr>
          <a:lstStyle/>
          <a:p>
            <a:r>
              <a:rPr lang="en-US" sz="3200" dirty="0" smtClean="0"/>
              <a:t>Overall Task Timing</a:t>
            </a:r>
            <a:endParaRPr lang="en-US" sz="3200" dirty="0"/>
          </a:p>
        </p:txBody>
      </p:sp>
      <p:grpSp>
        <p:nvGrpSpPr>
          <p:cNvPr id="20" name="Group 19"/>
          <p:cNvGrpSpPr/>
          <p:nvPr/>
        </p:nvGrpSpPr>
        <p:grpSpPr>
          <a:xfrm>
            <a:off x="234426" y="914400"/>
            <a:ext cx="1797912" cy="1278515"/>
            <a:chOff x="914400" y="3581400"/>
            <a:chExt cx="1714500" cy="1219200"/>
          </a:xfrm>
        </p:grpSpPr>
        <p:sp>
          <p:nvSpPr>
            <p:cNvPr id="14" name="Rectangle 1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1562100" y="3962400"/>
              <a:ext cx="419100" cy="457200"/>
              <a:chOff x="914400" y="3581400"/>
              <a:chExt cx="1714500" cy="1219200"/>
            </a:xfrm>
          </p:grpSpPr>
          <p:cxnSp>
            <p:nvCxnSpPr>
              <p:cNvPr id="16" name="Straight Connector 15"/>
              <p:cNvCxnSpPr>
                <a:stCxn id="14" idx="1"/>
                <a:endCxn id="14"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a:stCxn id="14" idx="0"/>
                <a:endCxn id="14"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1" name="TextBox 40"/>
          <p:cNvSpPr txBox="1"/>
          <p:nvPr/>
        </p:nvSpPr>
        <p:spPr>
          <a:xfrm>
            <a:off x="2214571" y="1129270"/>
            <a:ext cx="1523302" cy="369332"/>
          </a:xfrm>
          <a:prstGeom prst="rect">
            <a:avLst/>
          </a:prstGeom>
          <a:noFill/>
        </p:spPr>
        <p:txBody>
          <a:bodyPr wrap="none" rtlCol="0">
            <a:spAutoFit/>
          </a:bodyPr>
          <a:lstStyle/>
          <a:p>
            <a:r>
              <a:rPr lang="en-US" dirty="0" smtClean="0"/>
              <a:t>Fixation ITI: 1s</a:t>
            </a:r>
            <a:endParaRPr lang="en-US" dirty="0"/>
          </a:p>
        </p:txBody>
      </p:sp>
      <p:grpSp>
        <p:nvGrpSpPr>
          <p:cNvPr id="42" name="Group 41"/>
          <p:cNvGrpSpPr/>
          <p:nvPr/>
        </p:nvGrpSpPr>
        <p:grpSpPr>
          <a:xfrm>
            <a:off x="1175335" y="1642844"/>
            <a:ext cx="1746046" cy="1241633"/>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1895614" y="2017776"/>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82" name="Group 81"/>
          <p:cNvGrpSpPr/>
          <p:nvPr/>
        </p:nvGrpSpPr>
        <p:grpSpPr>
          <a:xfrm>
            <a:off x="2086276" y="2386037"/>
            <a:ext cx="1837205" cy="1306457"/>
            <a:chOff x="3159919" y="4290477"/>
            <a:chExt cx="2250281" cy="1600200"/>
          </a:xfrm>
        </p:grpSpPr>
        <p:grpSp>
          <p:nvGrpSpPr>
            <p:cNvPr id="40" name="Group 39"/>
            <p:cNvGrpSpPr/>
            <p:nvPr/>
          </p:nvGrpSpPr>
          <p:grpSpPr>
            <a:xfrm>
              <a:off x="3159919" y="4290477"/>
              <a:ext cx="2250281" cy="1600200"/>
              <a:chOff x="1908554" y="4008890"/>
              <a:chExt cx="2250281" cy="1600200"/>
            </a:xfrm>
          </p:grpSpPr>
          <p:grpSp>
            <p:nvGrpSpPr>
              <p:cNvPr id="26" name="Group 25"/>
              <p:cNvGrpSpPr/>
              <p:nvPr/>
            </p:nvGrpSpPr>
            <p:grpSpPr>
              <a:xfrm>
                <a:off x="1908554" y="4008890"/>
                <a:ext cx="2250281" cy="1600200"/>
                <a:chOff x="914400" y="3581400"/>
                <a:chExt cx="1714500" cy="1219200"/>
              </a:xfrm>
            </p:grpSpPr>
            <p:sp>
              <p:nvSpPr>
                <p:cNvPr id="27" name="Rectangle 2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562100" y="3962400"/>
                  <a:ext cx="419100" cy="457200"/>
                  <a:chOff x="914400" y="3581400"/>
                  <a:chExt cx="1714500" cy="1219200"/>
                </a:xfrm>
              </p:grpSpPr>
              <p:cxnSp>
                <p:nvCxnSpPr>
                  <p:cNvPr id="29" name="Straight Connector 28"/>
                  <p:cNvCxnSpPr>
                    <a:stCxn id="27" idx="1"/>
                    <a:endCxn id="2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a:stCxn id="27" idx="0"/>
                    <a:endCxn id="2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36"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80" name="TextBox 79"/>
          <p:cNvSpPr txBox="1"/>
          <p:nvPr/>
        </p:nvSpPr>
        <p:spPr>
          <a:xfrm>
            <a:off x="6792006" y="5976413"/>
            <a:ext cx="1081515" cy="369332"/>
          </a:xfrm>
          <a:prstGeom prst="rect">
            <a:avLst/>
          </a:prstGeom>
          <a:noFill/>
        </p:spPr>
        <p:txBody>
          <a:bodyPr wrap="none" rtlCol="0">
            <a:spAutoFit/>
          </a:bodyPr>
          <a:lstStyle/>
          <a:p>
            <a:r>
              <a:rPr lang="en-US" dirty="0" smtClean="0"/>
              <a:t>Response</a:t>
            </a:r>
            <a:endParaRPr lang="en-US" dirty="0"/>
          </a:p>
        </p:txBody>
      </p:sp>
      <p:grpSp>
        <p:nvGrpSpPr>
          <p:cNvPr id="48" name="Group 47"/>
          <p:cNvGrpSpPr/>
          <p:nvPr/>
        </p:nvGrpSpPr>
        <p:grpSpPr>
          <a:xfrm>
            <a:off x="3032175" y="3158771"/>
            <a:ext cx="1827303" cy="1299415"/>
            <a:chOff x="914400" y="3581400"/>
            <a:chExt cx="1714500" cy="1219200"/>
          </a:xfrm>
        </p:grpSpPr>
        <p:sp>
          <p:nvSpPr>
            <p:cNvPr id="50" name="Rectangle 49"/>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1562100" y="3962400"/>
              <a:ext cx="419100" cy="457200"/>
              <a:chOff x="914400" y="3581400"/>
              <a:chExt cx="1714500" cy="1219200"/>
            </a:xfrm>
          </p:grpSpPr>
          <p:cxnSp>
            <p:nvCxnSpPr>
              <p:cNvPr id="53" name="Straight Connector 52"/>
              <p:cNvCxnSpPr>
                <a:stCxn id="50" idx="1"/>
                <a:endCxn id="50"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p:cNvCxnSpPr>
                <a:stCxn id="50" idx="0"/>
                <a:endCxn id="50"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55" name="Group 54"/>
          <p:cNvGrpSpPr/>
          <p:nvPr/>
        </p:nvGrpSpPr>
        <p:grpSpPr>
          <a:xfrm>
            <a:off x="3993249" y="3923463"/>
            <a:ext cx="1837205" cy="1306457"/>
            <a:chOff x="3159919" y="4290477"/>
            <a:chExt cx="2250281" cy="1600200"/>
          </a:xfrm>
        </p:grpSpPr>
        <p:grpSp>
          <p:nvGrpSpPr>
            <p:cNvPr id="56" name="Group 55"/>
            <p:cNvGrpSpPr/>
            <p:nvPr/>
          </p:nvGrpSpPr>
          <p:grpSpPr>
            <a:xfrm>
              <a:off x="3159919" y="4290477"/>
              <a:ext cx="2250281" cy="1600200"/>
              <a:chOff x="1908554" y="4008890"/>
              <a:chExt cx="2250281" cy="1600200"/>
            </a:xfrm>
          </p:grpSpPr>
          <p:grpSp>
            <p:nvGrpSpPr>
              <p:cNvPr id="58" name="Group 57"/>
              <p:cNvGrpSpPr/>
              <p:nvPr/>
            </p:nvGrpSpPr>
            <p:grpSpPr>
              <a:xfrm>
                <a:off x="1908554" y="4008890"/>
                <a:ext cx="2250281" cy="1600200"/>
                <a:chOff x="914400" y="3581400"/>
                <a:chExt cx="1714500" cy="1219200"/>
              </a:xfrm>
            </p:grpSpPr>
            <p:sp>
              <p:nvSpPr>
                <p:cNvPr id="63" name="Rectangle 6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1562100" y="3962400"/>
                  <a:ext cx="419100" cy="457200"/>
                  <a:chOff x="914400" y="3581400"/>
                  <a:chExt cx="1714500" cy="1219200"/>
                </a:xfrm>
              </p:grpSpPr>
              <p:cxnSp>
                <p:nvCxnSpPr>
                  <p:cNvPr id="65" name="Straight Connector 64"/>
                  <p:cNvCxnSpPr>
                    <a:stCxn id="63" idx="1"/>
                    <a:endCxn id="6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66" name="Straight Connector 65"/>
                  <p:cNvCxnSpPr>
                    <a:stCxn id="63" idx="0"/>
                    <a:endCxn id="6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59"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Straight Arrow Connector 56"/>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67" name="Group 66"/>
          <p:cNvGrpSpPr/>
          <p:nvPr/>
        </p:nvGrpSpPr>
        <p:grpSpPr>
          <a:xfrm>
            <a:off x="4964614" y="4695533"/>
            <a:ext cx="1827303" cy="1299415"/>
            <a:chOff x="914400" y="3581400"/>
            <a:chExt cx="1714500" cy="1219200"/>
          </a:xfrm>
        </p:grpSpPr>
        <p:sp>
          <p:nvSpPr>
            <p:cNvPr id="68" name="Rectangle 67"/>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1562100" y="3962400"/>
              <a:ext cx="419100" cy="457200"/>
              <a:chOff x="914400" y="3581400"/>
              <a:chExt cx="1714500" cy="1219200"/>
            </a:xfrm>
          </p:grpSpPr>
          <p:cxnSp>
            <p:nvCxnSpPr>
              <p:cNvPr id="70" name="Straight Connector 69"/>
              <p:cNvCxnSpPr>
                <a:stCxn id="68" idx="1"/>
                <a:endCxn id="68"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71" name="Straight Connector 70"/>
              <p:cNvCxnSpPr>
                <a:stCxn id="68" idx="0"/>
                <a:endCxn id="68"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1" name="Group 80"/>
          <p:cNvGrpSpPr/>
          <p:nvPr/>
        </p:nvGrpSpPr>
        <p:grpSpPr>
          <a:xfrm>
            <a:off x="5943600" y="5399079"/>
            <a:ext cx="1827480" cy="1299541"/>
            <a:chOff x="4541725" y="4885751"/>
            <a:chExt cx="2250281" cy="1600200"/>
          </a:xfrm>
        </p:grpSpPr>
        <p:grpSp>
          <p:nvGrpSpPr>
            <p:cNvPr id="73" name="Group 72"/>
            <p:cNvGrpSpPr/>
            <p:nvPr/>
          </p:nvGrpSpPr>
          <p:grpSpPr>
            <a:xfrm>
              <a:off x="4541725" y="4885751"/>
              <a:ext cx="2250281" cy="1600200"/>
              <a:chOff x="914400" y="3581400"/>
              <a:chExt cx="1714500" cy="1219200"/>
            </a:xfrm>
          </p:grpSpPr>
          <p:sp>
            <p:nvSpPr>
              <p:cNvPr id="74" name="Rectangle 7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1562100" y="3962400"/>
                <a:ext cx="419100" cy="457200"/>
                <a:chOff x="914400" y="3581400"/>
                <a:chExt cx="1714500" cy="1219200"/>
              </a:xfrm>
            </p:grpSpPr>
            <p:cxnSp>
              <p:nvCxnSpPr>
                <p:cNvPr id="76" name="Straight Connector 75"/>
                <p:cNvCxnSpPr>
                  <a:stCxn id="74" idx="1"/>
                  <a:endCxn id="74" idx="3"/>
                </p:cNvCxnSpPr>
                <p:nvPr/>
              </p:nvCxnSpPr>
              <p:spPr>
                <a:xfrm>
                  <a:off x="914400" y="4191000"/>
                  <a:ext cx="17145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77" name="Straight Connector 76"/>
                <p:cNvCxnSpPr>
                  <a:stCxn id="74" idx="0"/>
                  <a:endCxn id="74" idx="2"/>
                </p:cNvCxnSpPr>
                <p:nvPr/>
              </p:nvCxnSpPr>
              <p:spPr>
                <a:xfrm>
                  <a:off x="1771650" y="3581400"/>
                  <a:ext cx="0" cy="121920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grpSp>
        <p:cxnSp>
          <p:nvCxnSpPr>
            <p:cNvPr id="78" name="Straight Arrow Connector 77"/>
            <p:cNvCxnSpPr/>
            <p:nvPr/>
          </p:nvCxnSpPr>
          <p:spPr>
            <a:xfrm flipH="1" flipV="1">
              <a:off x="5390467" y="5433367"/>
              <a:ext cx="171450" cy="19050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grpSp>
      <p:sp>
        <p:nvSpPr>
          <p:cNvPr id="72" name="TextBox 71"/>
          <p:cNvSpPr txBox="1"/>
          <p:nvPr/>
        </p:nvSpPr>
        <p:spPr>
          <a:xfrm>
            <a:off x="3117259" y="1802790"/>
            <a:ext cx="867545" cy="369332"/>
          </a:xfrm>
          <a:prstGeom prst="rect">
            <a:avLst/>
          </a:prstGeom>
          <a:noFill/>
        </p:spPr>
        <p:txBody>
          <a:bodyPr wrap="none" rtlCol="0">
            <a:spAutoFit/>
          </a:bodyPr>
          <a:lstStyle/>
          <a:p>
            <a:r>
              <a:rPr lang="en-US" dirty="0" smtClean="0"/>
              <a:t>Cue: 1s</a:t>
            </a:r>
            <a:endParaRPr lang="en-US" dirty="0"/>
          </a:p>
        </p:txBody>
      </p:sp>
      <p:sp>
        <p:nvSpPr>
          <p:cNvPr id="83" name="TextBox 82"/>
          <p:cNvSpPr txBox="1"/>
          <p:nvPr/>
        </p:nvSpPr>
        <p:spPr>
          <a:xfrm>
            <a:off x="4038600" y="2743747"/>
            <a:ext cx="1540806" cy="369332"/>
          </a:xfrm>
          <a:prstGeom prst="rect">
            <a:avLst/>
          </a:prstGeom>
          <a:noFill/>
        </p:spPr>
        <p:txBody>
          <a:bodyPr wrap="none" rtlCol="0">
            <a:spAutoFit/>
          </a:bodyPr>
          <a:lstStyle/>
          <a:p>
            <a:r>
              <a:rPr lang="en-US" dirty="0" smtClean="0"/>
              <a:t>Stimulus 1: .6s</a:t>
            </a:r>
            <a:endParaRPr lang="en-US" dirty="0"/>
          </a:p>
        </p:txBody>
      </p:sp>
      <p:sp>
        <p:nvSpPr>
          <p:cNvPr id="84" name="TextBox 83"/>
          <p:cNvSpPr txBox="1"/>
          <p:nvPr/>
        </p:nvSpPr>
        <p:spPr>
          <a:xfrm>
            <a:off x="5109571" y="3439147"/>
            <a:ext cx="2591800" cy="369332"/>
          </a:xfrm>
          <a:prstGeom prst="rect">
            <a:avLst/>
          </a:prstGeom>
          <a:noFill/>
        </p:spPr>
        <p:txBody>
          <a:bodyPr wrap="none" rtlCol="0">
            <a:spAutoFit/>
          </a:bodyPr>
          <a:lstStyle/>
          <a:p>
            <a:r>
              <a:rPr lang="en-US" dirty="0" smtClean="0"/>
              <a:t>Peripheral Response: .75s</a:t>
            </a:r>
            <a:endParaRPr lang="en-US" dirty="0"/>
          </a:p>
        </p:txBody>
      </p:sp>
      <p:sp>
        <p:nvSpPr>
          <p:cNvPr id="87" name="TextBox 86"/>
          <p:cNvSpPr txBox="1"/>
          <p:nvPr/>
        </p:nvSpPr>
        <p:spPr>
          <a:xfrm>
            <a:off x="6095689" y="4105645"/>
            <a:ext cx="1540806" cy="369332"/>
          </a:xfrm>
          <a:prstGeom prst="rect">
            <a:avLst/>
          </a:prstGeom>
          <a:noFill/>
        </p:spPr>
        <p:txBody>
          <a:bodyPr wrap="none" rtlCol="0">
            <a:spAutoFit/>
          </a:bodyPr>
          <a:lstStyle/>
          <a:p>
            <a:r>
              <a:rPr lang="en-US" dirty="0" smtClean="0"/>
              <a:t>Stimulus 2: .6s</a:t>
            </a:r>
            <a:endParaRPr lang="en-US" dirty="0"/>
          </a:p>
        </p:txBody>
      </p:sp>
      <p:sp>
        <p:nvSpPr>
          <p:cNvPr id="88" name="TextBox 87"/>
          <p:cNvSpPr txBox="1"/>
          <p:nvPr/>
        </p:nvSpPr>
        <p:spPr>
          <a:xfrm>
            <a:off x="6944095" y="4892047"/>
            <a:ext cx="1940916" cy="369332"/>
          </a:xfrm>
          <a:prstGeom prst="rect">
            <a:avLst/>
          </a:prstGeom>
          <a:noFill/>
        </p:spPr>
        <p:txBody>
          <a:bodyPr wrap="none" rtlCol="0">
            <a:spAutoFit/>
          </a:bodyPr>
          <a:lstStyle/>
          <a:p>
            <a:r>
              <a:rPr lang="en-US" dirty="0" smtClean="0"/>
              <a:t>Per Response: .75s</a:t>
            </a:r>
            <a:endParaRPr lang="en-US" dirty="0"/>
          </a:p>
        </p:txBody>
      </p:sp>
      <p:sp>
        <p:nvSpPr>
          <p:cNvPr id="89" name="TextBox 88"/>
          <p:cNvSpPr txBox="1"/>
          <p:nvPr/>
        </p:nvSpPr>
        <p:spPr>
          <a:xfrm>
            <a:off x="3764417" y="6161079"/>
            <a:ext cx="2113848" cy="369332"/>
          </a:xfrm>
          <a:prstGeom prst="rect">
            <a:avLst/>
          </a:prstGeom>
          <a:noFill/>
        </p:spPr>
        <p:txBody>
          <a:bodyPr wrap="none" rtlCol="0">
            <a:spAutoFit/>
          </a:bodyPr>
          <a:lstStyle/>
          <a:p>
            <a:r>
              <a:rPr lang="en-US" dirty="0" smtClean="0"/>
              <a:t>Main Response: 1.2s</a:t>
            </a:r>
            <a:endParaRPr lang="en-US" dirty="0"/>
          </a:p>
        </p:txBody>
      </p:sp>
    </p:spTree>
    <p:extLst>
      <p:ext uri="{BB962C8B-B14F-4D97-AF65-F5344CB8AC3E}">
        <p14:creationId xmlns:p14="http://schemas.microsoft.com/office/powerpoint/2010/main" val="29881046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
        <p:nvSpPr>
          <p:cNvPr id="7" name="TextBox 6"/>
          <p:cNvSpPr txBox="1"/>
          <p:nvPr/>
        </p:nvSpPr>
        <p:spPr>
          <a:xfrm>
            <a:off x="2047875" y="2209800"/>
            <a:ext cx="152400" cy="369332"/>
          </a:xfrm>
          <a:prstGeom prst="rect">
            <a:avLst/>
          </a:prstGeom>
          <a:noFill/>
        </p:spPr>
        <p:txBody>
          <a:bodyPr wrap="square" rtlCol="0">
            <a:spAutoFit/>
          </a:bodyPr>
          <a:lstStyle/>
          <a:p>
            <a:endParaRPr lang="en-US" dirty="0"/>
          </a:p>
        </p:txBody>
      </p:sp>
      <p:grpSp>
        <p:nvGrpSpPr>
          <p:cNvPr id="6" name="Group 5"/>
          <p:cNvGrpSpPr/>
          <p:nvPr/>
        </p:nvGrpSpPr>
        <p:grpSpPr>
          <a:xfrm>
            <a:off x="4029075" y="2704028"/>
            <a:ext cx="1143000" cy="1219200"/>
            <a:chOff x="3810000" y="2921876"/>
            <a:chExt cx="1143000" cy="1219200"/>
          </a:xfrm>
        </p:grpSpPr>
        <p:cxnSp>
          <p:nvCxnSpPr>
            <p:cNvPr id="4" name="Straight Connector 3"/>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488074" y="2368186"/>
            <a:ext cx="8274925" cy="1838326"/>
            <a:chOff x="488074" y="2368186"/>
            <a:chExt cx="8274925" cy="1838326"/>
          </a:xfrm>
        </p:grpSpPr>
        <p:pic>
          <p:nvPicPr>
            <p:cNvPr id="19460" name="Picture 4"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474" y="2368186"/>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74" y="2368187"/>
              <a:ext cx="1533525" cy="1838325"/>
            </a:xfrm>
            <a:prstGeom prst="rect">
              <a:avLst/>
            </a:prstGeom>
            <a:noFill/>
            <a:extLst>
              <a:ext uri="{909E8E84-426E-40DD-AFC4-6F175D3DCCD1}">
                <a14:hiddenFill xmlns:a14="http://schemas.microsoft.com/office/drawing/2010/main">
                  <a:solidFill>
                    <a:srgbClr val="FFFFFF"/>
                  </a:solidFill>
                </a14:hiddenFill>
              </a:ext>
            </a:extLst>
          </p:spPr>
        </p:pic>
      </p:grpSp>
      <p:pic>
        <p:nvPicPr>
          <p:cNvPr id="19462" name="Picture 6" descr="C:\Users\Dan\proj\att_awe\images\brazil_faces\f\178a.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64000"/>
                    </a14:imgEffect>
                  </a14:imgLayer>
                </a14:imgProps>
              </a:ext>
              <a:ext uri="{28A0092B-C50C-407E-A947-70E740481C1C}">
                <a14:useLocalDpi xmlns:a14="http://schemas.microsoft.com/office/drawing/2010/main" val="0"/>
              </a:ext>
            </a:extLst>
          </a:blip>
          <a:srcRect/>
          <a:stretch>
            <a:fillRect/>
          </a:stretch>
        </p:blipFill>
        <p:spPr bwMode="auto">
          <a:xfrm>
            <a:off x="7229475" y="2368186"/>
            <a:ext cx="1533524" cy="18269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495549" y="865702"/>
            <a:ext cx="4210050" cy="4895850"/>
            <a:chOff x="2495549" y="865702"/>
            <a:chExt cx="4210050" cy="4895850"/>
          </a:xfrm>
        </p:grpSpPr>
        <p:pic>
          <p:nvPicPr>
            <p:cNvPr id="18434" name="Picture 2" descr="C:\Users\Dan\proj\att_awe\images\built\con039noi05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865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Dan\proj\att_awe\images\built\con050noi079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074" y="86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Dan\proj\att_awe\images\built\con088noi050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549" y="3923227"/>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Dan\proj\att_awe\images\built\con049noi050_im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2073" y="3923226"/>
              <a:ext cx="1533525" cy="183832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C:\Users\Dan\proj\att_awe\images\built\con083noi050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2075"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91000" y="2819400"/>
            <a:ext cx="914400" cy="990600"/>
            <a:chOff x="4191000" y="2819400"/>
            <a:chExt cx="914400" cy="990600"/>
          </a:xfrm>
        </p:grpSpPr>
        <p:grpSp>
          <p:nvGrpSpPr>
            <p:cNvPr id="16" name="Group 15"/>
            <p:cNvGrpSpPr/>
            <p:nvPr/>
          </p:nvGrpSpPr>
          <p:grpSpPr>
            <a:xfrm>
              <a:off x="4191000" y="2819400"/>
              <a:ext cx="838200" cy="990600"/>
              <a:chOff x="4343400" y="2819400"/>
              <a:chExt cx="838200" cy="990600"/>
            </a:xfrm>
          </p:grpSpPr>
          <p:cxnSp>
            <p:nvCxnSpPr>
              <p:cNvPr id="17" name="Straight Connector 16"/>
              <p:cNvCxnSpPr/>
              <p:nvPr/>
            </p:nvCxnSpPr>
            <p:spPr>
              <a:xfrm flipV="1">
                <a:off x="4953000" y="2819400"/>
                <a:ext cx="228600" cy="22860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343400" y="3542228"/>
                <a:ext cx="193343" cy="267772"/>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flipH="1" flipV="1">
                <a:off x="4343400" y="2819400"/>
                <a:ext cx="249072" cy="235741"/>
              </a:xfrm>
              <a:prstGeom prst="line">
                <a:avLst/>
              </a:prstGeom>
            </p:spPr>
            <p:style>
              <a:lnRef idx="3">
                <a:schemeClr val="dk1"/>
              </a:lnRef>
              <a:fillRef idx="0">
                <a:schemeClr val="dk1"/>
              </a:fillRef>
              <a:effectRef idx="2">
                <a:schemeClr val="dk1"/>
              </a:effectRef>
              <a:fontRef idx="minor">
                <a:schemeClr val="tx1"/>
              </a:fontRef>
            </p:style>
          </p:cxnSp>
        </p:grpSp>
        <p:cxnSp>
          <p:nvCxnSpPr>
            <p:cNvPr id="20" name="Straight Connector 19"/>
            <p:cNvCxnSpPr/>
            <p:nvPr/>
          </p:nvCxnSpPr>
          <p:spPr>
            <a:xfrm>
              <a:off x="4876800" y="3542228"/>
              <a:ext cx="228600" cy="267772"/>
            </a:xfrm>
            <a:prstGeom prst="line">
              <a:avLst/>
            </a:prstGeom>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4024952" y="2715904"/>
            <a:ext cx="1143000" cy="1219200"/>
            <a:chOff x="4024952" y="2715904"/>
            <a:chExt cx="1143000" cy="1219200"/>
          </a:xfrm>
        </p:grpSpPr>
        <p:grpSp>
          <p:nvGrpSpPr>
            <p:cNvPr id="24" name="Group 23"/>
            <p:cNvGrpSpPr/>
            <p:nvPr/>
          </p:nvGrpSpPr>
          <p:grpSpPr>
            <a:xfrm>
              <a:off x="4024952" y="2715904"/>
              <a:ext cx="1143000" cy="1219200"/>
              <a:chOff x="3810000" y="2921876"/>
              <a:chExt cx="1143000" cy="1219200"/>
            </a:xfrm>
          </p:grpSpPr>
          <p:cxnSp>
            <p:nvCxnSpPr>
              <p:cNvPr id="25" name="Straight Connector 24"/>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186877" y="2831276"/>
              <a:ext cx="914400" cy="990600"/>
              <a:chOff x="4191000" y="2819400"/>
              <a:chExt cx="914400" cy="990600"/>
            </a:xfrm>
          </p:grpSpPr>
          <p:grpSp>
            <p:nvGrpSpPr>
              <p:cNvPr id="28" name="Group 27"/>
              <p:cNvGrpSpPr/>
              <p:nvPr/>
            </p:nvGrpSpPr>
            <p:grpSpPr>
              <a:xfrm>
                <a:off x="4191000" y="2819400"/>
                <a:ext cx="838200" cy="990600"/>
                <a:chOff x="4343400" y="2819400"/>
                <a:chExt cx="838200" cy="990600"/>
              </a:xfrm>
            </p:grpSpPr>
            <p:cxnSp>
              <p:nvCxnSpPr>
                <p:cNvPr id="30" name="Straight Connector 29"/>
                <p:cNvCxnSpPr/>
                <p:nvPr/>
              </p:nvCxnSpPr>
              <p:spPr>
                <a:xfrm flipV="1">
                  <a:off x="4953000" y="2819400"/>
                  <a:ext cx="228600" cy="22860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4343400" y="3542228"/>
                  <a:ext cx="193343" cy="26777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flipV="1">
                  <a:off x="4343400" y="2819400"/>
                  <a:ext cx="249072" cy="235741"/>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cxnSp>
            <p:nvCxnSpPr>
              <p:cNvPr id="29" name="Straight Connector 28"/>
              <p:cNvCxnSpPr/>
              <p:nvPr/>
            </p:nvCxnSpPr>
            <p:spPr>
              <a:xfrm>
                <a:off x="4876800" y="3542228"/>
                <a:ext cx="228600" cy="26777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22077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500"/>
                                  </p:stCondLst>
                                  <p:childTnLst>
                                    <p:set>
                                      <p:cBhvr>
                                        <p:cTn id="13" dur="1" fill="hold">
                                          <p:stCondLst>
                                            <p:cond delay="0"/>
                                          </p:stCondLst>
                                        </p:cTn>
                                        <p:tgtEl>
                                          <p:spTgt spid="19462"/>
                                        </p:tgtEl>
                                        <p:attrNameLst>
                                          <p:attrName>style.visibility</p:attrName>
                                        </p:attrNameLst>
                                      </p:cBhvr>
                                      <p:to>
                                        <p:strVal val="visible"/>
                                      </p:to>
                                    </p:set>
                                  </p:childTnLst>
                                </p:cTn>
                              </p:par>
                            </p:childTnLst>
                          </p:cTn>
                        </p:par>
                        <p:par>
                          <p:cTn id="14" fill="hold">
                            <p:stCondLst>
                              <p:cond delay="1500"/>
                            </p:stCondLst>
                            <p:childTnLst>
                              <p:par>
                                <p:cTn id="15" presetID="1" presetClass="exit" presetSubtype="0" fill="hold" nodeType="afterEffect">
                                  <p:stCondLst>
                                    <p:cond delay="200"/>
                                  </p:stCondLst>
                                  <p:childTnLst>
                                    <p:set>
                                      <p:cBhvr>
                                        <p:cTn id="16" dur="1" fill="hold">
                                          <p:stCondLst>
                                            <p:cond delay="0"/>
                                          </p:stCondLst>
                                        </p:cTn>
                                        <p:tgtEl>
                                          <p:spTgt spid="19462"/>
                                        </p:tgtEl>
                                        <p:attrNameLst>
                                          <p:attrName>style.visibility</p:attrName>
                                        </p:attrNameLst>
                                      </p:cBhvr>
                                      <p:to>
                                        <p:strVal val="hidden"/>
                                      </p:to>
                                    </p:set>
                                  </p:childTnLst>
                                </p:cTn>
                              </p:par>
                              <p:par>
                                <p:cTn id="17" presetID="1" presetClass="exit" presetSubtype="0" fill="hold" nodeType="withEffect">
                                  <p:stCondLst>
                                    <p:cond delay="50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nodeType="withEffect">
                                  <p:stCondLst>
                                    <p:cond delay="50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150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150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150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xit" presetSubtype="0" fill="hold" nodeType="withEffect">
                                  <p:stCondLst>
                                    <p:cond delay="250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250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2500"/>
                                  </p:stCondLst>
                                  <p:childTnLst>
                                    <p:set>
                                      <p:cBhvr>
                                        <p:cTn id="32" dur="1" fill="hold">
                                          <p:stCondLst>
                                            <p:cond delay="0"/>
                                          </p:stCondLst>
                                        </p:cTn>
                                        <p:tgtEl>
                                          <p:spTgt spid="15"/>
                                        </p:tgtEl>
                                        <p:attrNameLst>
                                          <p:attrName>style.visibility</p:attrName>
                                        </p:attrNameLst>
                                      </p:cBhvr>
                                      <p:to>
                                        <p:strVal val="hidden"/>
                                      </p:to>
                                    </p:set>
                                  </p:childTnLst>
                                </p:cTn>
                              </p:par>
                            </p:childTnLst>
                          </p:cTn>
                        </p:par>
                        <p:par>
                          <p:cTn id="33" fill="hold">
                            <p:stCondLst>
                              <p:cond delay="4000"/>
                            </p:stCondLst>
                            <p:childTnLst>
                              <p:par>
                                <p:cTn id="34" presetID="1" presetClass="entr" presetSubtype="0" fill="hold" nodeType="afterEffect">
                                  <p:stCondLst>
                                    <p:cond delay="100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6074099" cy="584775"/>
          </a:xfrm>
          <a:prstGeom prst="rect">
            <a:avLst/>
          </a:prstGeom>
          <a:noFill/>
        </p:spPr>
        <p:txBody>
          <a:bodyPr wrap="none" rtlCol="0">
            <a:spAutoFit/>
          </a:bodyPr>
          <a:lstStyle/>
          <a:p>
            <a:r>
              <a:rPr lang="en-US" sz="3200" dirty="0" smtClean="0"/>
              <a:t>Conceptual Overview: </a:t>
            </a:r>
            <a:r>
              <a:rPr lang="en-US" sz="3200" dirty="0" smtClean="0"/>
              <a:t>Expectations</a:t>
            </a:r>
            <a:endParaRPr lang="en-US" sz="3200" dirty="0"/>
          </a:p>
        </p:txBody>
      </p:sp>
      <p:sp>
        <p:nvSpPr>
          <p:cNvPr id="9" name="TextBox 8"/>
          <p:cNvSpPr txBox="1"/>
          <p:nvPr/>
        </p:nvSpPr>
        <p:spPr>
          <a:xfrm>
            <a:off x="271956" y="1066800"/>
            <a:ext cx="8567244" cy="2308324"/>
          </a:xfrm>
          <a:prstGeom prst="rect">
            <a:avLst/>
          </a:prstGeom>
          <a:noFill/>
        </p:spPr>
        <p:txBody>
          <a:bodyPr wrap="square" rtlCol="0">
            <a:spAutoFit/>
          </a:bodyPr>
          <a:lstStyle/>
          <a:p>
            <a:r>
              <a:rPr lang="en-US" sz="2400" dirty="0"/>
              <a:t> </a:t>
            </a:r>
            <a:r>
              <a:rPr lang="en-US" sz="2400" dirty="0" smtClean="0"/>
              <a:t>	We have one major, behavioral, expectation: Feature attention, for example to level of noise, will interact with awareness of gender.</a:t>
            </a:r>
          </a:p>
          <a:p>
            <a:endParaRPr lang="en-US" sz="2400" dirty="0"/>
          </a:p>
          <a:p>
            <a:r>
              <a:rPr lang="en-US" sz="2400" dirty="0" smtClean="0"/>
              <a:t>Our initial hypothesis was that attending to noise, a </a:t>
            </a:r>
            <a:r>
              <a:rPr lang="en-US" sz="2400" dirty="0" smtClean="0"/>
              <a:t>face feature, would reduce performance on the gender task. </a:t>
            </a:r>
            <a:endParaRPr lang="en-US" sz="2400" dirty="0" smtClean="0"/>
          </a:p>
        </p:txBody>
      </p:sp>
      <p:sp>
        <p:nvSpPr>
          <p:cNvPr id="37" name="Oval 36"/>
          <p:cNvSpPr/>
          <p:nvPr/>
        </p:nvSpPr>
        <p:spPr>
          <a:xfrm>
            <a:off x="4028325" y="5959511"/>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72382" y="5978857"/>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450678" y="5867400"/>
            <a:ext cx="2209800" cy="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3450678" y="3733800"/>
            <a:ext cx="0" cy="2133600"/>
          </a:xfrm>
          <a:prstGeom prst="line">
            <a:avLst/>
          </a:prstGeom>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5340645" y="5867400"/>
            <a:ext cx="700833" cy="369332"/>
          </a:xfrm>
          <a:prstGeom prst="rect">
            <a:avLst/>
          </a:prstGeom>
          <a:noFill/>
        </p:spPr>
        <p:txBody>
          <a:bodyPr wrap="none" rtlCol="0">
            <a:spAutoFit/>
          </a:bodyPr>
          <a:lstStyle/>
          <a:p>
            <a:r>
              <a:rPr lang="en-US" dirty="0" smtClean="0"/>
              <a:t>100%</a:t>
            </a:r>
            <a:endParaRPr lang="en-US" dirty="0"/>
          </a:p>
        </p:txBody>
      </p:sp>
      <p:sp>
        <p:nvSpPr>
          <p:cNvPr id="8" name="TextBox 7"/>
          <p:cNvSpPr txBox="1"/>
          <p:nvPr/>
        </p:nvSpPr>
        <p:spPr>
          <a:xfrm>
            <a:off x="4060278" y="6180155"/>
            <a:ext cx="1118832" cy="369332"/>
          </a:xfrm>
          <a:prstGeom prst="rect">
            <a:avLst/>
          </a:prstGeom>
          <a:noFill/>
        </p:spPr>
        <p:txBody>
          <a:bodyPr wrap="none" rtlCol="0">
            <a:spAutoFit/>
          </a:bodyPr>
          <a:lstStyle/>
          <a:p>
            <a:r>
              <a:rPr lang="en-US" dirty="0" smtClean="0"/>
              <a:t>Main Task</a:t>
            </a:r>
            <a:endParaRPr lang="en-US" dirty="0"/>
          </a:p>
        </p:txBody>
      </p:sp>
      <p:sp>
        <p:nvSpPr>
          <p:cNvPr id="10" name="TextBox 9"/>
          <p:cNvSpPr txBox="1"/>
          <p:nvPr/>
        </p:nvSpPr>
        <p:spPr>
          <a:xfrm rot="16200000">
            <a:off x="2278197" y="4615934"/>
            <a:ext cx="1596784" cy="369332"/>
          </a:xfrm>
          <a:prstGeom prst="rect">
            <a:avLst/>
          </a:prstGeom>
          <a:noFill/>
        </p:spPr>
        <p:txBody>
          <a:bodyPr wrap="none" rtlCol="0">
            <a:spAutoFit/>
          </a:bodyPr>
          <a:lstStyle/>
          <a:p>
            <a:r>
              <a:rPr lang="en-US" dirty="0" smtClean="0"/>
              <a:t>Peripheral Task</a:t>
            </a:r>
            <a:endParaRPr lang="en-US" dirty="0"/>
          </a:p>
        </p:txBody>
      </p:sp>
      <p:sp>
        <p:nvSpPr>
          <p:cNvPr id="43" name="TextBox 42"/>
          <p:cNvSpPr txBox="1"/>
          <p:nvPr/>
        </p:nvSpPr>
        <p:spPr>
          <a:xfrm>
            <a:off x="2743200" y="3549134"/>
            <a:ext cx="700833" cy="369332"/>
          </a:xfrm>
          <a:prstGeom prst="rect">
            <a:avLst/>
          </a:prstGeom>
          <a:noFill/>
        </p:spPr>
        <p:txBody>
          <a:bodyPr wrap="none" rtlCol="0">
            <a:spAutoFit/>
          </a:bodyPr>
          <a:lstStyle/>
          <a:p>
            <a:r>
              <a:rPr lang="en-US" dirty="0" smtClean="0"/>
              <a:t>100%</a:t>
            </a:r>
            <a:endParaRPr lang="en-US" dirty="0"/>
          </a:p>
        </p:txBody>
      </p:sp>
      <p:cxnSp>
        <p:nvCxnSpPr>
          <p:cNvPr id="44" name="Straight Connector 43"/>
          <p:cNvCxnSpPr>
            <a:stCxn id="7" idx="0"/>
          </p:cNvCxnSpPr>
          <p:nvPr/>
        </p:nvCxnSpPr>
        <p:spPr>
          <a:xfrm flipH="1" flipV="1">
            <a:off x="5691061" y="3733800"/>
            <a:ext cx="1" cy="21336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Straight Connector 45"/>
          <p:cNvCxnSpPr>
            <a:endCxn id="43" idx="3"/>
          </p:cNvCxnSpPr>
          <p:nvPr/>
        </p:nvCxnSpPr>
        <p:spPr>
          <a:xfrm flipH="1">
            <a:off x="3444033" y="3733800"/>
            <a:ext cx="2170386"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7" name="Oval 46"/>
          <p:cNvSpPr/>
          <p:nvPr/>
        </p:nvSpPr>
        <p:spPr>
          <a:xfrm>
            <a:off x="5573439" y="5754192"/>
            <a:ext cx="174078" cy="18466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5699379" y="5754192"/>
            <a:ext cx="174078" cy="18466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Oval 48"/>
          <p:cNvSpPr/>
          <p:nvPr/>
        </p:nvSpPr>
        <p:spPr>
          <a:xfrm>
            <a:off x="3368566" y="3641467"/>
            <a:ext cx="174078" cy="1846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TextBox 49"/>
          <p:cNvSpPr txBox="1"/>
          <p:nvPr/>
        </p:nvSpPr>
        <p:spPr>
          <a:xfrm>
            <a:off x="6934200" y="4250249"/>
            <a:ext cx="1194173" cy="646331"/>
          </a:xfrm>
          <a:prstGeom prst="rect">
            <a:avLst/>
          </a:prstGeom>
          <a:noFill/>
        </p:spPr>
        <p:txBody>
          <a:bodyPr wrap="none" rtlCol="0">
            <a:spAutoFit/>
          </a:bodyPr>
          <a:lstStyle/>
          <a:p>
            <a:r>
              <a:rPr lang="en-US" dirty="0" smtClean="0"/>
              <a:t>Single Task</a:t>
            </a:r>
          </a:p>
          <a:p>
            <a:r>
              <a:rPr lang="en-US" dirty="0" smtClean="0"/>
              <a:t>Dual Task</a:t>
            </a:r>
            <a:endParaRPr lang="en-US" dirty="0"/>
          </a:p>
        </p:txBody>
      </p:sp>
      <p:sp>
        <p:nvSpPr>
          <p:cNvPr id="52" name="Oval 51"/>
          <p:cNvSpPr/>
          <p:nvPr/>
        </p:nvSpPr>
        <p:spPr>
          <a:xfrm>
            <a:off x="6771105" y="4359166"/>
            <a:ext cx="174078" cy="184666"/>
          </a:xfrm>
          <a:prstGeom prst="ellipse">
            <a:avLst/>
          </a:prstGeom>
          <a:no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3" name="Isosceles Triangle 52"/>
          <p:cNvSpPr/>
          <p:nvPr/>
        </p:nvSpPr>
        <p:spPr>
          <a:xfrm>
            <a:off x="6766946" y="4607546"/>
            <a:ext cx="207145" cy="20882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a:off x="5584055" y="3657600"/>
            <a:ext cx="207145" cy="208820"/>
          </a:xfrm>
          <a:prstGeom prst="triangl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Isosceles Triangle 54"/>
          <p:cNvSpPr/>
          <p:nvPr/>
        </p:nvSpPr>
        <p:spPr>
          <a:xfrm>
            <a:off x="5579273" y="4696190"/>
            <a:ext cx="207145" cy="208820"/>
          </a:xfrm>
          <a:prstGeom prst="triangl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 name="Rectangle 60"/>
          <p:cNvSpPr/>
          <p:nvPr/>
        </p:nvSpPr>
        <p:spPr>
          <a:xfrm>
            <a:off x="6919346" y="5067254"/>
            <a:ext cx="976742" cy="3231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Contrast</a:t>
            </a:r>
            <a:endParaRPr lang="en-US" dirty="0"/>
          </a:p>
        </p:txBody>
      </p:sp>
      <p:sp>
        <p:nvSpPr>
          <p:cNvPr id="62" name="Rectangle 61"/>
          <p:cNvSpPr/>
          <p:nvPr/>
        </p:nvSpPr>
        <p:spPr>
          <a:xfrm>
            <a:off x="6916280" y="5437409"/>
            <a:ext cx="976742" cy="3231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Noise</a:t>
            </a:r>
            <a:endParaRPr lang="en-US" dirty="0"/>
          </a:p>
        </p:txBody>
      </p:sp>
      <p:cxnSp>
        <p:nvCxnSpPr>
          <p:cNvPr id="66" name="Straight Arrow Connector 65"/>
          <p:cNvCxnSpPr/>
          <p:nvPr/>
        </p:nvCxnSpPr>
        <p:spPr>
          <a:xfrm>
            <a:off x="5873457" y="3762010"/>
            <a:ext cx="0" cy="10385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7911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 y="533400"/>
            <a:ext cx="7855801" cy="633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71956" y="228600"/>
            <a:ext cx="3954096" cy="584775"/>
          </a:xfrm>
          <a:prstGeom prst="rect">
            <a:avLst/>
          </a:prstGeom>
          <a:noFill/>
        </p:spPr>
        <p:txBody>
          <a:bodyPr wrap="none" rtlCol="0">
            <a:spAutoFit/>
          </a:bodyPr>
          <a:lstStyle/>
          <a:p>
            <a:r>
              <a:rPr lang="en-US" sz="3200" dirty="0" smtClean="0"/>
              <a:t>Attention * Awareness</a:t>
            </a:r>
            <a:endParaRPr lang="en-US" sz="3200" dirty="0"/>
          </a:p>
        </p:txBody>
      </p:sp>
    </p:spTree>
    <p:extLst>
      <p:ext uri="{BB962C8B-B14F-4D97-AF65-F5344CB8AC3E}">
        <p14:creationId xmlns:p14="http://schemas.microsoft.com/office/powerpoint/2010/main" val="215336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p:cNvSpPr/>
          <p:nvPr/>
        </p:nvSpPr>
        <p:spPr>
          <a:xfrm>
            <a:off x="6019800" y="665018"/>
            <a:ext cx="762000" cy="2774373"/>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162799" y="2209800"/>
            <a:ext cx="1275347" cy="119190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891463" y="3814011"/>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19806" y="4978316"/>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103776" y="3702525"/>
            <a:ext cx="934704" cy="523762"/>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19518320">
            <a:off x="3726087" y="5549314"/>
            <a:ext cx="3322390" cy="904034"/>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22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4.07407E-6 L -0.00157 1.17268 " pathEditMode="relative" rAng="0" ptsTypes="AA">
                                      <p:cBhvr>
                                        <p:cTn id="6" dur="1000" fill="hold"/>
                                        <p:tgtEl>
                                          <p:spTgt spid="6"/>
                                        </p:tgtEl>
                                        <p:attrNameLst>
                                          <p:attrName>ppt_x</p:attrName>
                                          <p:attrName>ppt_y</p:attrName>
                                        </p:attrNameLst>
                                      </p:cBhvr>
                                      <p:rCtr x="-87" y="58634"/>
                                    </p:animMotion>
                                  </p:childTnLst>
                                </p:cTn>
                              </p:par>
                              <p:par>
                                <p:cTn id="7" presetID="10" presetClass="exit" presetSubtype="0" fill="hold" nodeType="withEffect">
                                  <p:stCondLst>
                                    <p:cond delay="0"/>
                                  </p:stCondLst>
                                  <p:childTnLst>
                                    <p:animEffect transition="out" filter="fade">
                                      <p:cBhvr>
                                        <p:cTn id="8" dur="5000"/>
                                        <p:tgtEl>
                                          <p:spTgt spid="1026"/>
                                        </p:tgtEl>
                                      </p:cBhvr>
                                    </p:animEffect>
                                    <p:set>
                                      <p:cBhvr>
                                        <p:cTn id="9" dur="1" fill="hold">
                                          <p:stCondLst>
                                            <p:cond delay="4999"/>
                                          </p:stCondLst>
                                        </p:cTn>
                                        <p:tgtEl>
                                          <p:spTgt spid="1026"/>
                                        </p:tgtEl>
                                        <p:attrNameLst>
                                          <p:attrName>style.visibility</p:attrName>
                                        </p:attrNameLst>
                                      </p:cBhvr>
                                      <p:to>
                                        <p:strVal val="hidden"/>
                                      </p:to>
                                    </p:set>
                                  </p:childTnLst>
                                </p:cTn>
                              </p:par>
                              <p:par>
                                <p:cTn id="10" presetID="49" presetClass="path" presetSubtype="0" accel="50000" decel="50000" fill="hold" grpId="0" nodeType="withEffect">
                                  <p:stCondLst>
                                    <p:cond delay="100"/>
                                  </p:stCondLst>
                                  <p:childTnLst>
                                    <p:animMotion origin="layout" path="M 0 -4.21965E-6 L -1.4 0.85758 " pathEditMode="relative" rAng="0" ptsTypes="AA">
                                      <p:cBhvr>
                                        <p:cTn id="11" dur="1000" fill="hold"/>
                                        <p:tgtEl>
                                          <p:spTgt spid="8"/>
                                        </p:tgtEl>
                                        <p:attrNameLst>
                                          <p:attrName>ppt_x</p:attrName>
                                          <p:attrName>ppt_y</p:attrName>
                                        </p:attrNameLst>
                                      </p:cBhvr>
                                      <p:rCtr x="-70000" y="42867"/>
                                    </p:animMotion>
                                  </p:childTnLst>
                                </p:cTn>
                              </p:par>
                              <p:par>
                                <p:cTn id="12"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3" dur="1000" fill="hold"/>
                                        <p:tgtEl>
                                          <p:spTgt spid="4"/>
                                        </p:tgtEl>
                                        <p:attrNameLst>
                                          <p:attrName>ppt_x</p:attrName>
                                          <p:attrName>ppt_y</p:attrName>
                                        </p:attrNameLst>
                                      </p:cBhvr>
                                      <p:rCtr x="91667" y="3796"/>
                                    </p:animMotion>
                                  </p:childTnLst>
                                </p:cTn>
                              </p:par>
                              <p:par>
                                <p:cTn id="14" presetID="49" presetClass="path" presetSubtype="0" accel="50000" decel="50000" fill="hold" grpId="0" nodeType="withEffect">
                                  <p:stCondLst>
                                    <p:cond delay="400"/>
                                  </p:stCondLst>
                                  <p:childTnLst>
                                    <p:animMotion origin="layout" path="M 0 -2.22222E-6 L -0.33333 1.24445 " pathEditMode="relative" rAng="0" ptsTypes="AA">
                                      <p:cBhvr>
                                        <p:cTn id="15" dur="1000" fill="hold"/>
                                        <p:tgtEl>
                                          <p:spTgt spid="11"/>
                                        </p:tgtEl>
                                        <p:attrNameLst>
                                          <p:attrName>ppt_x</p:attrName>
                                          <p:attrName>ppt_y</p:attrName>
                                        </p:attrNameLst>
                                      </p:cBhvr>
                                      <p:rCtr x="-16667" y="62222"/>
                                    </p:animMotion>
                                  </p:childTnLst>
                                </p:cTn>
                              </p:par>
                              <p:par>
                                <p:cTn id="16" presetID="49" presetClass="path" presetSubtype="0" accel="50000" decel="50000" fill="hold" grpId="0" nodeType="withEffect">
                                  <p:stCondLst>
                                    <p:cond delay="600"/>
                                  </p:stCondLst>
                                  <p:childTnLst>
                                    <p:animMotion origin="layout" path="M -3.33333E-6 -3.33333E-6 L 0.8 1.10602 " pathEditMode="relative" rAng="0" ptsTypes="AA">
                                      <p:cBhvr>
                                        <p:cTn id="17" dur="1000" fill="hold"/>
                                        <p:tgtEl>
                                          <p:spTgt spid="12"/>
                                        </p:tgtEl>
                                        <p:attrNameLst>
                                          <p:attrName>ppt_x</p:attrName>
                                          <p:attrName>ppt_y</p:attrName>
                                        </p:attrNameLst>
                                      </p:cBhvr>
                                      <p:rCtr x="40000" y="55301"/>
                                    </p:animMotion>
                                  </p:childTnLst>
                                </p:cTn>
                              </p:par>
                              <p:par>
                                <p:cTn id="18" presetID="49" presetClass="path" presetSubtype="0" accel="50000" decel="50000" fill="hold" grpId="0" nodeType="withEffect">
                                  <p:stCondLst>
                                    <p:cond delay="600"/>
                                  </p:stCondLst>
                                  <p:childTnLst>
                                    <p:animMotion origin="layout" path="M -3.33333E-6 1.11111E-6 L 0.65834 -1.15556 " pathEditMode="relative" rAng="0" ptsTypes="AA">
                                      <p:cBhvr>
                                        <p:cTn id="19" dur="1000" fill="hold"/>
                                        <p:tgtEl>
                                          <p:spTgt spid="13"/>
                                        </p:tgtEl>
                                        <p:attrNameLst>
                                          <p:attrName>ppt_x</p:attrName>
                                          <p:attrName>ppt_y</p:attrName>
                                        </p:attrNameLst>
                                      </p:cBhvr>
                                      <p:rCtr x="32917" y="-57778"/>
                                    </p:animMotion>
                                  </p:childTnLst>
                                </p:cTn>
                              </p:par>
                              <p:par>
                                <p:cTn id="20" presetID="49" presetClass="path" presetSubtype="0" accel="50000" decel="50000" fill="hold" grpId="0" nodeType="withEffect">
                                  <p:stCondLst>
                                    <p:cond delay="800"/>
                                  </p:stCondLst>
                                  <p:childTnLst>
                                    <p:animMotion origin="layout" path="M -3.33333E-6 1.11111E-6 L 0.65834 -1.15556 " pathEditMode="relative" rAng="0" ptsTypes="AA">
                                      <p:cBhvr>
                                        <p:cTn id="21" dur="1000" fill="hold"/>
                                        <p:tgtEl>
                                          <p:spTgt spid="14"/>
                                        </p:tgtEl>
                                        <p:attrNameLst>
                                          <p:attrName>ppt_x</p:attrName>
                                          <p:attrName>ppt_y</p:attrName>
                                        </p:attrNameLst>
                                      </p:cBhvr>
                                      <p:rCtr x="32917" y="-57778"/>
                                    </p:animMotion>
                                  </p:childTnLst>
                                </p:cTn>
                              </p:par>
                              <p:par>
                                <p:cTn id="22" presetID="42" presetClass="path" presetSubtype="0" accel="50000" decel="50000" fill="hold" grpId="0" nodeType="withEffect">
                                  <p:stCondLst>
                                    <p:cond delay="1100"/>
                                  </p:stCondLst>
                                  <p:childTnLst>
                                    <p:animMotion origin="layout" path="M 4.16667E-6 4.07407E-6 L -0.00157 1.17268 " pathEditMode="relative" rAng="0" ptsTypes="AA">
                                      <p:cBhvr>
                                        <p:cTn id="23" dur="1000" fill="hold"/>
                                        <p:tgtEl>
                                          <p:spTgt spid="29"/>
                                        </p:tgtEl>
                                        <p:attrNameLst>
                                          <p:attrName>ppt_x</p:attrName>
                                          <p:attrName>ppt_y</p:attrName>
                                        </p:attrNameLst>
                                      </p:cBhvr>
                                      <p:rCtr x="-87" y="58634"/>
                                    </p:animMotion>
                                  </p:childTnLst>
                                </p:cTn>
                              </p:par>
                              <p:par>
                                <p:cTn id="24" presetID="49" presetClass="path" presetSubtype="0" accel="50000" decel="50000" fill="hold" grpId="0" nodeType="withEffect">
                                  <p:stCondLst>
                                    <p:cond delay="1200"/>
                                  </p:stCondLst>
                                  <p:childTnLst>
                                    <p:animMotion origin="layout" path="M -0.04167 0.06667 L -0.03333 -1.14444 " pathEditMode="relative" rAng="0" ptsTypes="AA">
                                      <p:cBhvr>
                                        <p:cTn id="25" dur="1000" fill="hold"/>
                                        <p:tgtEl>
                                          <p:spTgt spid="15"/>
                                        </p:tgtEl>
                                        <p:attrNameLst>
                                          <p:attrName>ppt_x</p:attrName>
                                          <p:attrName>ppt_y</p:attrName>
                                        </p:attrNameLst>
                                      </p:cBhvr>
                                      <p:rCtr x="417" y="-60556"/>
                                    </p:animMotion>
                                  </p:childTnLst>
                                </p:cTn>
                              </p:par>
                              <p:par>
                                <p:cTn id="26"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7" dur="1000" fill="hold"/>
                                        <p:tgtEl>
                                          <p:spTgt spid="30"/>
                                        </p:tgtEl>
                                        <p:attrNameLst>
                                          <p:attrName>ppt_x</p:attrName>
                                          <p:attrName>ppt_y</p:attrName>
                                        </p:attrNameLst>
                                      </p:cBhvr>
                                      <p:rCtr x="91667" y="3796"/>
                                    </p:animMotion>
                                  </p:childTnLst>
                                </p:cTn>
                              </p:par>
                              <p:par>
                                <p:cTn id="28" presetID="49" presetClass="path" presetSubtype="0" accel="50000" decel="50000" fill="hold" grpId="0" nodeType="withEffect">
                                  <p:stCondLst>
                                    <p:cond delay="1600"/>
                                  </p:stCondLst>
                                  <p:childTnLst>
                                    <p:animMotion origin="layout" path="M -3.33333E-6 -3.33333E-6 L 0.175 1.2 " pathEditMode="relative" rAng="0" ptsTypes="AA">
                                      <p:cBhvr>
                                        <p:cTn id="29" dur="1000" fill="hold"/>
                                        <p:tgtEl>
                                          <p:spTgt spid="16"/>
                                        </p:tgtEl>
                                        <p:attrNameLst>
                                          <p:attrName>ppt_x</p:attrName>
                                          <p:attrName>ppt_y</p:attrName>
                                        </p:attrNameLst>
                                      </p:cBhvr>
                                      <p:rCtr x="8750" y="60000"/>
                                    </p:animMotion>
                                  </p:childTnLst>
                                </p:cTn>
                              </p:par>
                              <p:par>
                                <p:cTn id="30" presetID="49" presetClass="path" presetSubtype="0" accel="50000" decel="50000" fill="hold" grpId="0" nodeType="withEffect">
                                  <p:stCondLst>
                                    <p:cond delay="1800"/>
                                  </p:stCondLst>
                                  <p:childTnLst>
                                    <p:animMotion origin="layout" path="M -0.0401 -0.04444 L -1.0901 -1.27777 " pathEditMode="relative" rAng="0" ptsTypes="AA">
                                      <p:cBhvr>
                                        <p:cTn id="31" dur="1000" fill="hold"/>
                                        <p:tgtEl>
                                          <p:spTgt spid="22"/>
                                        </p:tgtEl>
                                        <p:attrNameLst>
                                          <p:attrName>ppt_x</p:attrName>
                                          <p:attrName>ppt_y</p:attrName>
                                        </p:attrNameLst>
                                      </p:cBhvr>
                                      <p:rCtr x="-52500" y="-61667"/>
                                    </p:animMotion>
                                  </p:childTnLst>
                                </p:cTn>
                              </p:par>
                              <p:par>
                                <p:cTn id="32" presetID="49" presetClass="path" presetSubtype="0" accel="50000" decel="50000" fill="hold" grpId="0" nodeType="withEffect">
                                  <p:stCondLst>
                                    <p:cond delay="2000"/>
                                  </p:stCondLst>
                                  <p:childTnLst>
                                    <p:animMotion origin="layout" path="M 0.56441 -0.04444 L 1.22274 -1.2 " pathEditMode="relative" rAng="0" ptsTypes="AA">
                                      <p:cBhvr>
                                        <p:cTn id="33" dur="1000" fill="hold"/>
                                        <p:tgtEl>
                                          <p:spTgt spid="31"/>
                                        </p:tgtEl>
                                        <p:attrNameLst>
                                          <p:attrName>ppt_x</p:attrName>
                                          <p:attrName>ppt_y</p:attrName>
                                        </p:attrNameLst>
                                      </p:cBhvr>
                                      <p:rCtr x="32917" y="-57778"/>
                                    </p:animMotion>
                                  </p:childTnLst>
                                </p:cTn>
                              </p:par>
                              <p:par>
                                <p:cTn id="34" presetID="49" presetClass="path" presetSubtype="0" accel="50000" decel="50000" fill="hold" grpId="0" nodeType="withEffect">
                                  <p:stCondLst>
                                    <p:cond delay="2200"/>
                                  </p:stCondLst>
                                  <p:childTnLst>
                                    <p:animMotion origin="layout" path="M -3.33333E-6 1.11111E-6 L 0.65834 -1.15556 " pathEditMode="relative" rAng="0" ptsTypes="AA">
                                      <p:cBhvr>
                                        <p:cTn id="35" dur="1000" fill="hold"/>
                                        <p:tgtEl>
                                          <p:spTgt spid="21"/>
                                        </p:tgtEl>
                                        <p:attrNameLst>
                                          <p:attrName>ppt_x</p:attrName>
                                          <p:attrName>ppt_y</p:attrName>
                                        </p:attrNameLst>
                                      </p:cBhvr>
                                      <p:rCtr x="32917" y="-57778"/>
                                    </p:animMotion>
                                  </p:childTnLst>
                                </p:cTn>
                              </p:par>
                              <p:par>
                                <p:cTn id="36" presetID="49" presetClass="path" presetSubtype="0" accel="50000" decel="50000" fill="hold" grpId="0" nodeType="withEffect">
                                  <p:stCondLst>
                                    <p:cond delay="2600"/>
                                  </p:stCondLst>
                                  <p:childTnLst>
                                    <p:animMotion origin="layout" path="M 0 -4.21965E-6 L -1.4 0.85758 " pathEditMode="relative" rAng="0" ptsTypes="AA">
                                      <p:cBhvr>
                                        <p:cTn id="37" dur="1000" fill="hold"/>
                                        <p:tgtEl>
                                          <p:spTgt spid="32"/>
                                        </p:tgtEl>
                                        <p:attrNameLst>
                                          <p:attrName>ppt_x</p:attrName>
                                          <p:attrName>ppt_y</p:attrName>
                                        </p:attrNameLst>
                                      </p:cBhvr>
                                      <p:rCtr x="-70000" y="42867"/>
                                    </p:animMotion>
                                  </p:childTnLst>
                                </p:cTn>
                              </p:par>
                              <p:par>
                                <p:cTn id="38" presetID="49" presetClass="path" presetSubtype="0" accel="50000" decel="50000" fill="hold" grpId="0" nodeType="withEffect">
                                  <p:stCondLst>
                                    <p:cond delay="2800"/>
                                  </p:stCondLst>
                                  <p:childTnLst>
                                    <p:animMotion origin="layout" path="M 3.33333E-6 3.33333E-6 L -1.49167 0.11111 " pathEditMode="relative" rAng="0" ptsTypes="AA">
                                      <p:cBhvr>
                                        <p:cTn id="39" dur="1000" fill="hold"/>
                                        <p:tgtEl>
                                          <p:spTgt spid="17"/>
                                        </p:tgtEl>
                                        <p:attrNameLst>
                                          <p:attrName>ppt_x</p:attrName>
                                          <p:attrName>ppt_y</p:attrName>
                                        </p:attrNameLst>
                                      </p:cBhvr>
                                      <p:rCtr x="-74583" y="5556"/>
                                    </p:animMotion>
                                  </p:childTnLst>
                                </p:cTn>
                              </p:par>
                              <p:par>
                                <p:cTn id="40" presetID="37" presetClass="path" presetSubtype="0" accel="50000" decel="50000" fill="hold" grpId="0" nodeType="withEffect">
                                  <p:stCondLst>
                                    <p:cond delay="3400"/>
                                  </p:stCondLst>
                                  <p:childTnLst>
                                    <p:animMotion origin="layout" path="M -5.55112E-17 -0.27777 L 0.47344 -0.03379 C 0.57257 0.02153 0.72118 0.05394 0.87569 0.05394 C 1.05243 0.05394 1.19358 0.02153 1.29271 -0.03379 L 1.76667 -0.27777 " pathEditMode="relative" rAng="0" ptsTypes="FffFF">
                                      <p:cBhvr>
                                        <p:cTn id="41" dur="1000" fill="hold"/>
                                        <p:tgtEl>
                                          <p:spTgt spid="19"/>
                                        </p:tgtEl>
                                        <p:attrNameLst>
                                          <p:attrName>ppt_x</p:attrName>
                                          <p:attrName>ppt_y</p:attrName>
                                        </p:attrNameLst>
                                      </p:cBhvr>
                                      <p:rCtr x="88333" y="16574"/>
                                    </p:animMotion>
                                  </p:childTnLst>
                                </p:cTn>
                              </p:par>
                              <p:par>
                                <p:cTn id="42" presetID="49" presetClass="path" presetSubtype="0" accel="50000" decel="50000" fill="hold" grpId="0" nodeType="withEffect">
                                  <p:stCondLst>
                                    <p:cond delay="3700"/>
                                  </p:stCondLst>
                                  <p:childTnLst>
                                    <p:animMotion origin="layout" path="M 0 -4.21965E-6 L -1.4 0.85758 " pathEditMode="relative" rAng="0" ptsTypes="AA">
                                      <p:cBhvr>
                                        <p:cTn id="43" dur="1000" fill="hold"/>
                                        <p:tgtEl>
                                          <p:spTgt spid="33"/>
                                        </p:tgtEl>
                                        <p:attrNameLst>
                                          <p:attrName>ppt_x</p:attrName>
                                          <p:attrName>ppt_y</p:attrName>
                                        </p:attrNameLst>
                                      </p:cBhvr>
                                      <p:rCtr x="-70000" y="42867"/>
                                    </p:animMotion>
                                  </p:childTnLst>
                                </p:cTn>
                              </p:par>
                              <p:par>
                                <p:cTn id="44" presetID="49" presetClass="path" presetSubtype="0" accel="50000" decel="50000" fill="hold" grpId="0" nodeType="withEffect">
                                  <p:stCondLst>
                                    <p:cond delay="3700"/>
                                  </p:stCondLst>
                                  <p:childTnLst>
                                    <p:animMotion origin="layout" path="M 0.025 -0.2 L -1.46666 -0.08889 " pathEditMode="relative" rAng="0" ptsTypes="AA">
                                      <p:cBhvr>
                                        <p:cTn id="45" dur="1000" fill="hold"/>
                                        <p:tgtEl>
                                          <p:spTgt spid="18"/>
                                        </p:tgtEl>
                                        <p:attrNameLst>
                                          <p:attrName>ppt_x</p:attrName>
                                          <p:attrName>ppt_y</p:attrName>
                                        </p:attrNameLst>
                                      </p:cBhvr>
                                      <p:rCtr x="-74583" y="5556"/>
                                    </p:animMotion>
                                  </p:childTnLst>
                                </p:cTn>
                              </p:par>
                              <p:par>
                                <p:cTn id="46" presetID="49" presetClass="path" presetSubtype="0" accel="50000" decel="50000" fill="hold" grpId="0" nodeType="withEffect">
                                  <p:stCondLst>
                                    <p:cond delay="3900"/>
                                  </p:stCondLst>
                                  <p:childTnLst>
                                    <p:animMotion origin="layout" path="M 0 -1.11111E-6 L -0.33333 1.24445 " pathEditMode="relative" rAng="0" ptsTypes="AA">
                                      <p:cBhvr>
                                        <p:cTn id="47" dur="1000" fill="hold"/>
                                        <p:tgtEl>
                                          <p:spTgt spid="27"/>
                                        </p:tgtEl>
                                        <p:attrNameLst>
                                          <p:attrName>ppt_x</p:attrName>
                                          <p:attrName>ppt_y</p:attrName>
                                        </p:attrNameLst>
                                      </p:cBhvr>
                                      <p:rCtr x="-16667" y="62222"/>
                                    </p:animMotion>
                                  </p:childTnLst>
                                </p:cTn>
                              </p:par>
                              <p:par>
                                <p:cTn id="48" presetID="49" presetClass="path" presetSubtype="0" accel="50000" decel="50000" fill="hold" grpId="0" nodeType="withEffect">
                                  <p:stCondLst>
                                    <p:cond delay="4100"/>
                                  </p:stCondLst>
                                  <p:childTnLst>
                                    <p:animMotion origin="layout" path="M -3.33333E-6 -3.33333E-6 L 0.175 1.2 " pathEditMode="relative" rAng="0" ptsTypes="AA">
                                      <p:cBhvr>
                                        <p:cTn id="49" dur="1000" fill="hold"/>
                                        <p:tgtEl>
                                          <p:spTgt spid="28"/>
                                        </p:tgtEl>
                                        <p:attrNameLst>
                                          <p:attrName>ppt_x</p:attrName>
                                          <p:attrName>ppt_y</p:attrName>
                                        </p:attrNameLst>
                                      </p:cBhvr>
                                      <p:rCtr x="8750" y="6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7" grpId="0" animBg="1"/>
      <p:bldP spid="28" grpId="0" animBg="1"/>
      <p:bldP spid="29" grpId="0" animBg="1"/>
      <p:bldP spid="30"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990600"/>
            <a:ext cx="7848600" cy="5262979"/>
          </a:xfrm>
          <a:prstGeom prst="rect">
            <a:avLst/>
          </a:prstGeom>
          <a:noFill/>
        </p:spPr>
        <p:txBody>
          <a:bodyPr wrap="square" rtlCol="0">
            <a:spAutoFit/>
          </a:bodyPr>
          <a:lstStyle/>
          <a:p>
            <a:r>
              <a:rPr lang="en-US" sz="2400" dirty="0" smtClean="0"/>
              <a:t>There was an interaction between feature attention and awareness—but in an unexpected direction. </a:t>
            </a:r>
          </a:p>
          <a:p>
            <a:endParaRPr lang="en-US" sz="2400" dirty="0"/>
          </a:p>
          <a:p>
            <a:pPr marL="457200" indent="-457200">
              <a:buFont typeface="+mj-lt"/>
              <a:buAutoNum type="arabicPeriod"/>
            </a:pPr>
            <a:r>
              <a:rPr lang="en-US" sz="2400" dirty="0" smtClean="0"/>
              <a:t>Is awareness of gender really a matter of “awareness”? Evidence that reading, arithmetic, priming, etc</a:t>
            </a:r>
            <a:r>
              <a:rPr lang="en-US" sz="2400" dirty="0" smtClean="0"/>
              <a:t>…,</a:t>
            </a:r>
            <a:r>
              <a:rPr lang="en-US" sz="2400" dirty="0" smtClean="0"/>
              <a:t> can be done “blind” to some extent.</a:t>
            </a:r>
          </a:p>
          <a:p>
            <a:pPr marL="457200" indent="-457200">
              <a:buFont typeface="+mj-lt"/>
              <a:buAutoNum type="arabicPeriod"/>
            </a:pPr>
            <a:endParaRPr lang="en-US" sz="2400" dirty="0"/>
          </a:p>
          <a:p>
            <a:pPr marL="457200" indent="-457200">
              <a:buFont typeface="+mj-lt"/>
              <a:buAutoNum type="arabicPeriod"/>
            </a:pPr>
            <a:r>
              <a:rPr lang="en-US" sz="2400" dirty="0" smtClean="0"/>
              <a:t>Strong bottom-up attentional effects. Attention is “drawn” towards the peripheral faces.</a:t>
            </a:r>
          </a:p>
          <a:p>
            <a:pPr marL="457200" indent="-457200">
              <a:buFont typeface="+mj-lt"/>
              <a:buAutoNum type="arabicPeriod"/>
            </a:pPr>
            <a:endParaRPr lang="en-US" sz="2400" dirty="0" smtClean="0"/>
          </a:p>
          <a:p>
            <a:pPr marL="457200" indent="-457200">
              <a:buFont typeface="+mj-lt"/>
              <a:buAutoNum type="arabicPeriod"/>
            </a:pPr>
            <a:r>
              <a:rPr lang="en-US" sz="2400" dirty="0"/>
              <a:t>Timing is an issue: Relative response positions cause one task to be prioritized.</a:t>
            </a:r>
          </a:p>
          <a:p>
            <a:pPr marL="457200" indent="-457200">
              <a:buFont typeface="+mj-lt"/>
              <a:buAutoNum type="arabicPeriod"/>
            </a:pPr>
            <a:endParaRPr lang="en-US" sz="2400" dirty="0"/>
          </a:p>
          <a:p>
            <a:pPr marL="457200" indent="-457200">
              <a:buFont typeface="+mj-lt"/>
              <a:buAutoNum type="arabicPeriod"/>
            </a:pPr>
            <a:r>
              <a:rPr lang="en-US" sz="2400" dirty="0" smtClean="0"/>
              <a:t>Dual tasks are </a:t>
            </a:r>
            <a:r>
              <a:rPr lang="en-US" sz="2400" i="1" dirty="0" smtClean="0"/>
              <a:t>hard</a:t>
            </a:r>
            <a:r>
              <a:rPr lang="en-US" sz="2400" dirty="0" smtClean="0"/>
              <a:t>. Long training required.</a:t>
            </a:r>
            <a:endParaRPr lang="en-US" sz="2400" dirty="0" smtClean="0"/>
          </a:p>
        </p:txBody>
      </p:sp>
      <p:sp>
        <p:nvSpPr>
          <p:cNvPr id="6" name="TextBox 5"/>
          <p:cNvSpPr txBox="1"/>
          <p:nvPr/>
        </p:nvSpPr>
        <p:spPr>
          <a:xfrm>
            <a:off x="271956" y="228600"/>
            <a:ext cx="3954096" cy="584775"/>
          </a:xfrm>
          <a:prstGeom prst="rect">
            <a:avLst/>
          </a:prstGeom>
          <a:noFill/>
        </p:spPr>
        <p:txBody>
          <a:bodyPr wrap="none" rtlCol="0">
            <a:spAutoFit/>
          </a:bodyPr>
          <a:lstStyle/>
          <a:p>
            <a:r>
              <a:rPr lang="en-US" sz="3200" dirty="0" smtClean="0"/>
              <a:t>Attention </a:t>
            </a:r>
            <a:r>
              <a:rPr lang="en-US" sz="3200" dirty="0" smtClean="0"/>
              <a:t>* Awareness</a:t>
            </a:r>
            <a:endParaRPr lang="en-US" sz="3200" dirty="0"/>
          </a:p>
        </p:txBody>
      </p:sp>
      <p:sp>
        <p:nvSpPr>
          <p:cNvPr id="7" name="TextBox 6"/>
          <p:cNvSpPr txBox="1"/>
          <p:nvPr/>
        </p:nvSpPr>
        <p:spPr>
          <a:xfrm>
            <a:off x="5257800" y="6336268"/>
            <a:ext cx="3733800" cy="369332"/>
          </a:xfrm>
          <a:prstGeom prst="rect">
            <a:avLst/>
          </a:prstGeom>
          <a:noFill/>
        </p:spPr>
        <p:txBody>
          <a:bodyPr wrap="square" rtlCol="0">
            <a:spAutoFit/>
          </a:bodyPr>
          <a:lstStyle/>
          <a:p>
            <a:r>
              <a:rPr lang="en-US" dirty="0" err="1" smtClean="0"/>
              <a:t>Naccache</a:t>
            </a:r>
            <a:r>
              <a:rPr lang="en-US" dirty="0" smtClean="0"/>
              <a:t> et al. 2002; </a:t>
            </a:r>
            <a:r>
              <a:rPr lang="en-US" dirty="0" err="1" smtClean="0"/>
              <a:t>Sklar</a:t>
            </a:r>
            <a:r>
              <a:rPr lang="en-US" dirty="0" smtClean="0"/>
              <a:t> et al. 2012</a:t>
            </a:r>
            <a:endParaRPr lang="en-US" dirty="0"/>
          </a:p>
        </p:txBody>
      </p:sp>
    </p:spTree>
    <p:extLst>
      <p:ext uri="{BB962C8B-B14F-4D97-AF65-F5344CB8AC3E}">
        <p14:creationId xmlns:p14="http://schemas.microsoft.com/office/powerpoint/2010/main" val="1211388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4692" y="12192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1956" y="228600"/>
            <a:ext cx="6060313" cy="584775"/>
          </a:xfrm>
          <a:prstGeom prst="rect">
            <a:avLst/>
          </a:prstGeom>
          <a:noFill/>
        </p:spPr>
        <p:txBody>
          <a:bodyPr wrap="none" rtlCol="0">
            <a:spAutoFit/>
          </a:bodyPr>
          <a:lstStyle/>
          <a:p>
            <a:r>
              <a:rPr lang="en-US" sz="3200" dirty="0" smtClean="0"/>
              <a:t>(1) Specific Measures of Awareness</a:t>
            </a:r>
            <a:endParaRPr lang="en-US" sz="3200" dirty="0"/>
          </a:p>
        </p:txBody>
      </p:sp>
      <p:pic>
        <p:nvPicPr>
          <p:cNvPr id="4" name="Picture 5" descr="C:\Users\Dan\proj\att_awe\images\built\con050noi008_img.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2185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169"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9286"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68" y="42185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9286" y="42185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2649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878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4692" y="12192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1956" y="228600"/>
            <a:ext cx="8338693" cy="584775"/>
          </a:xfrm>
          <a:prstGeom prst="rect">
            <a:avLst/>
          </a:prstGeom>
          <a:noFill/>
        </p:spPr>
        <p:txBody>
          <a:bodyPr wrap="none" rtlCol="0">
            <a:spAutoFit/>
          </a:bodyPr>
          <a:lstStyle/>
          <a:p>
            <a:r>
              <a:rPr lang="en-US" sz="3200" dirty="0" smtClean="0"/>
              <a:t>(1/2) Change Blindness: Less Bottom-Up Salience</a:t>
            </a:r>
            <a:endParaRPr lang="en-US" sz="3200" dirty="0"/>
          </a:p>
        </p:txBody>
      </p:sp>
      <p:pic>
        <p:nvPicPr>
          <p:cNvPr id="4" name="Picture 5" descr="C:\Users\Dan\proj\att_awe\images\built\con050noi008_img.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2185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169"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9286"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68" y="42185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9286" y="42185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2649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 name="Straight Arrow Connector 4"/>
          <p:cNvCxnSpPr/>
          <p:nvPr/>
        </p:nvCxnSpPr>
        <p:spPr>
          <a:xfrm flipV="1">
            <a:off x="4630445" y="3466028"/>
            <a:ext cx="238841" cy="30896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910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1143000"/>
            <a:ext cx="7848600" cy="461665"/>
          </a:xfrm>
          <a:prstGeom prst="rect">
            <a:avLst/>
          </a:prstGeom>
          <a:noFill/>
        </p:spPr>
        <p:txBody>
          <a:bodyPr wrap="square" rtlCol="0">
            <a:spAutoFit/>
          </a:bodyPr>
          <a:lstStyle/>
          <a:p>
            <a:r>
              <a:rPr lang="en-US" sz="2400" dirty="0" smtClean="0"/>
              <a:t>Instead of a dual task, a single task with similar features.</a:t>
            </a:r>
            <a:endParaRPr lang="en-US" sz="2400" dirty="0" smtClean="0"/>
          </a:p>
        </p:txBody>
      </p:sp>
      <p:sp>
        <p:nvSpPr>
          <p:cNvPr id="6" name="TextBox 5"/>
          <p:cNvSpPr txBox="1"/>
          <p:nvPr/>
        </p:nvSpPr>
        <p:spPr>
          <a:xfrm>
            <a:off x="271956" y="228600"/>
            <a:ext cx="3930884" cy="584775"/>
          </a:xfrm>
          <a:prstGeom prst="rect">
            <a:avLst/>
          </a:prstGeom>
          <a:noFill/>
        </p:spPr>
        <p:txBody>
          <a:bodyPr wrap="none" rtlCol="0">
            <a:spAutoFit/>
          </a:bodyPr>
          <a:lstStyle/>
          <a:p>
            <a:r>
              <a:rPr lang="en-US" sz="3200" dirty="0" smtClean="0"/>
              <a:t>(3) Timing is an issue…</a:t>
            </a:r>
            <a:endParaRPr lang="en-US" sz="3200" dirty="0"/>
          </a:p>
        </p:txBody>
      </p:sp>
      <p:grpSp>
        <p:nvGrpSpPr>
          <p:cNvPr id="45" name="Group 44"/>
          <p:cNvGrpSpPr/>
          <p:nvPr/>
        </p:nvGrpSpPr>
        <p:grpSpPr>
          <a:xfrm>
            <a:off x="544258" y="1828600"/>
            <a:ext cx="8294942" cy="4798494"/>
            <a:chOff x="544258" y="1828600"/>
            <a:chExt cx="8294942" cy="4798494"/>
          </a:xfrm>
        </p:grpSpPr>
        <p:grpSp>
          <p:nvGrpSpPr>
            <p:cNvPr id="14" name="Group 13"/>
            <p:cNvGrpSpPr/>
            <p:nvPr/>
          </p:nvGrpSpPr>
          <p:grpSpPr>
            <a:xfrm>
              <a:off x="544258" y="1828600"/>
              <a:ext cx="2419351" cy="2016916"/>
              <a:chOff x="1564692" y="1676400"/>
              <a:chExt cx="6131507" cy="5111591"/>
            </a:xfrm>
          </p:grpSpPr>
          <p:sp>
            <p:nvSpPr>
              <p:cNvPr id="15" name="Rectangle 14"/>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984043" y="3722131"/>
                <a:ext cx="1143000" cy="1219200"/>
                <a:chOff x="3810000" y="2921876"/>
                <a:chExt cx="1143000" cy="1219200"/>
              </a:xfrm>
            </p:grpSpPr>
            <p:cxnSp>
              <p:nvCxnSpPr>
                <p:cNvPr id="22" name="Straight Connector 2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1932808" y="2728958"/>
              <a:ext cx="2419351" cy="2016916"/>
              <a:chOff x="1564692" y="1676400"/>
              <a:chExt cx="6131507" cy="5111591"/>
            </a:xfrm>
          </p:grpSpPr>
          <p:sp>
            <p:nvSpPr>
              <p:cNvPr id="2" name="Rectangle 1"/>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C:\Users\Dan\proj\att_awe\images\built\con050noi008_img.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6757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8169"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9286"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8168" y="467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9286" y="46757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7221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p:cNvGrpSpPr/>
            <p:nvPr/>
          </p:nvGrpSpPr>
          <p:grpSpPr>
            <a:xfrm>
              <a:off x="3476624" y="3572814"/>
              <a:ext cx="2419351" cy="2016916"/>
              <a:chOff x="1564692" y="1676400"/>
              <a:chExt cx="6131507" cy="5111591"/>
            </a:xfrm>
          </p:grpSpPr>
          <p:sp>
            <p:nvSpPr>
              <p:cNvPr id="25" name="Rectangle 24"/>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3984043" y="3722131"/>
                <a:ext cx="1143000" cy="1219200"/>
                <a:chOff x="3810000" y="2921876"/>
                <a:chExt cx="1143000" cy="1219200"/>
              </a:xfrm>
            </p:grpSpPr>
            <p:cxnSp>
              <p:nvCxnSpPr>
                <p:cNvPr id="28" name="Straight Connector 27"/>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5034645" y="4610178"/>
              <a:ext cx="2419351" cy="2016916"/>
              <a:chOff x="1564692" y="1676400"/>
              <a:chExt cx="6131507" cy="5111591"/>
            </a:xfrm>
          </p:grpSpPr>
          <p:sp>
            <p:nvSpPr>
              <p:cNvPr id="31" name="Rectangle 30"/>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3984043" y="3722131"/>
                <a:ext cx="1143000" cy="1219200"/>
                <a:chOff x="3810000" y="2921876"/>
                <a:chExt cx="1143000" cy="1219200"/>
              </a:xfrm>
            </p:grpSpPr>
            <p:cxnSp>
              <p:nvCxnSpPr>
                <p:cNvPr id="33" name="Straight Connector 32"/>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36" name="Straight Arrow Connector 35"/>
            <p:cNvCxnSpPr/>
            <p:nvPr/>
          </p:nvCxnSpPr>
          <p:spPr>
            <a:xfrm flipV="1">
              <a:off x="6244320" y="5417376"/>
              <a:ext cx="195946" cy="17235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112928" y="1981200"/>
              <a:ext cx="994183" cy="369332"/>
            </a:xfrm>
            <a:prstGeom prst="rect">
              <a:avLst/>
            </a:prstGeom>
            <a:noFill/>
          </p:spPr>
          <p:txBody>
            <a:bodyPr wrap="none" rtlCol="0">
              <a:spAutoFit/>
            </a:bodyPr>
            <a:lstStyle/>
            <a:p>
              <a:r>
                <a:rPr lang="en-US" dirty="0" smtClean="0"/>
                <a:t>ITI + Cue</a:t>
              </a:r>
              <a:endParaRPr lang="en-US" dirty="0"/>
            </a:p>
          </p:txBody>
        </p:sp>
        <p:sp>
          <p:nvSpPr>
            <p:cNvPr id="39" name="TextBox 38"/>
            <p:cNvSpPr txBox="1"/>
            <p:nvPr/>
          </p:nvSpPr>
          <p:spPr>
            <a:xfrm>
              <a:off x="4656874" y="2865964"/>
              <a:ext cx="2920351" cy="369332"/>
            </a:xfrm>
            <a:prstGeom prst="rect">
              <a:avLst/>
            </a:prstGeom>
            <a:noFill/>
          </p:spPr>
          <p:txBody>
            <a:bodyPr wrap="none" rtlCol="0">
              <a:spAutoFit/>
            </a:bodyPr>
            <a:lstStyle/>
            <a:p>
              <a:r>
                <a:rPr lang="en-US" dirty="0" smtClean="0"/>
                <a:t>Stimulus (change/no change)</a:t>
              </a:r>
              <a:endParaRPr lang="en-US" dirty="0"/>
            </a:p>
          </p:txBody>
        </p:sp>
        <p:sp>
          <p:nvSpPr>
            <p:cNvPr id="40" name="TextBox 39"/>
            <p:cNvSpPr txBox="1"/>
            <p:nvPr/>
          </p:nvSpPr>
          <p:spPr>
            <a:xfrm>
              <a:off x="6117049" y="3845516"/>
              <a:ext cx="1221809" cy="369332"/>
            </a:xfrm>
            <a:prstGeom prst="rect">
              <a:avLst/>
            </a:prstGeom>
            <a:noFill/>
          </p:spPr>
          <p:txBody>
            <a:bodyPr wrap="none" rtlCol="0">
              <a:spAutoFit/>
            </a:bodyPr>
            <a:lstStyle/>
            <a:p>
              <a:r>
                <a:rPr lang="en-US" dirty="0" smtClean="0"/>
                <a:t>Variable ISI</a:t>
              </a:r>
              <a:endParaRPr lang="en-US" dirty="0"/>
            </a:p>
          </p:txBody>
        </p:sp>
        <p:sp>
          <p:nvSpPr>
            <p:cNvPr id="41" name="TextBox 40"/>
            <p:cNvSpPr txBox="1"/>
            <p:nvPr/>
          </p:nvSpPr>
          <p:spPr>
            <a:xfrm>
              <a:off x="7757685" y="4861080"/>
              <a:ext cx="1081515" cy="369332"/>
            </a:xfrm>
            <a:prstGeom prst="rect">
              <a:avLst/>
            </a:prstGeom>
            <a:noFill/>
          </p:spPr>
          <p:txBody>
            <a:bodyPr wrap="none" rtlCol="0">
              <a:spAutoFit/>
            </a:bodyPr>
            <a:lstStyle/>
            <a:p>
              <a:r>
                <a:rPr lang="en-US" dirty="0" smtClean="0"/>
                <a:t>Response</a:t>
              </a:r>
              <a:endParaRPr lang="en-US" dirty="0"/>
            </a:p>
          </p:txBody>
        </p:sp>
        <p:cxnSp>
          <p:nvCxnSpPr>
            <p:cNvPr id="43" name="Straight Arrow Connector 42"/>
            <p:cNvCxnSpPr/>
            <p:nvPr/>
          </p:nvCxnSpPr>
          <p:spPr>
            <a:xfrm flipH="1">
              <a:off x="1498878" y="2890144"/>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flipH="1">
              <a:off x="2867976" y="3790338"/>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2190893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3305136" cy="584775"/>
          </a:xfrm>
          <a:prstGeom prst="rect">
            <a:avLst/>
          </a:prstGeom>
          <a:noFill/>
        </p:spPr>
        <p:txBody>
          <a:bodyPr wrap="none" rtlCol="0">
            <a:spAutoFit/>
          </a:bodyPr>
          <a:lstStyle/>
          <a:p>
            <a:r>
              <a:rPr lang="en-US" sz="3200" dirty="0" smtClean="0"/>
              <a:t>Future Task Design</a:t>
            </a:r>
            <a:endParaRPr lang="en-US" sz="3200" dirty="0"/>
          </a:p>
        </p:txBody>
      </p:sp>
      <p:sp>
        <p:nvSpPr>
          <p:cNvPr id="9" name="TextBox 8"/>
          <p:cNvSpPr txBox="1"/>
          <p:nvPr/>
        </p:nvSpPr>
        <p:spPr>
          <a:xfrm>
            <a:off x="271956" y="1066800"/>
            <a:ext cx="8567244" cy="4524315"/>
          </a:xfrm>
          <a:prstGeom prst="rect">
            <a:avLst/>
          </a:prstGeom>
          <a:noFill/>
        </p:spPr>
        <p:txBody>
          <a:bodyPr wrap="square" rtlCol="0">
            <a:spAutoFit/>
          </a:bodyPr>
          <a:lstStyle/>
          <a:p>
            <a:pPr marL="457200" indent="-457200">
              <a:buFont typeface="+mj-lt"/>
              <a:buAutoNum type="arabicPeriod"/>
            </a:pPr>
            <a:r>
              <a:rPr lang="en-US" sz="2400" dirty="0" smtClean="0"/>
              <a:t>What the properties of stimuli represented in different brain areas?</a:t>
            </a:r>
          </a:p>
          <a:p>
            <a:pPr marL="457200" indent="-457200">
              <a:buFont typeface="+mj-lt"/>
              <a:buAutoNum type="arabicPeriod"/>
            </a:pPr>
            <a:endParaRPr lang="en-US" sz="2400" dirty="0"/>
          </a:p>
          <a:p>
            <a:pPr marL="457200" indent="-457200">
              <a:buFont typeface="+mj-lt"/>
              <a:buAutoNum type="arabicPeriod"/>
            </a:pPr>
            <a:endParaRPr lang="en-US" sz="2400" dirty="0" smtClean="0"/>
          </a:p>
          <a:p>
            <a:endParaRPr lang="en-US" sz="2400" dirty="0"/>
          </a:p>
          <a:p>
            <a:pPr marL="457200" indent="-457200">
              <a:buFont typeface="+mj-lt"/>
              <a:buAutoNum type="arabicPeriod"/>
            </a:pPr>
            <a:r>
              <a:rPr lang="en-US" sz="2400" dirty="0" smtClean="0"/>
              <a:t>What are the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t>How can we measure awareness while manipulating attention?</a:t>
            </a:r>
            <a:endParaRPr lang="en-US" sz="2400" dirty="0" smtClean="0"/>
          </a:p>
        </p:txBody>
      </p:sp>
      <p:sp>
        <p:nvSpPr>
          <p:cNvPr id="5" name="Oval 4"/>
          <p:cNvSpPr/>
          <p:nvPr/>
        </p:nvSpPr>
        <p:spPr>
          <a:xfrm>
            <a:off x="4718519" y="3825476"/>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8267" y="1587691"/>
            <a:ext cx="1614621" cy="1298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3031068" y="3515755"/>
            <a:ext cx="1884098" cy="1512101"/>
            <a:chOff x="914400" y="3581400"/>
            <a:chExt cx="1714500" cy="1219200"/>
          </a:xfrm>
        </p:grpSpPr>
        <p:sp>
          <p:nvSpPr>
            <p:cNvPr id="17" name="Rectangle 1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562100" y="3962400"/>
              <a:ext cx="419100" cy="457200"/>
              <a:chOff x="914400" y="3581400"/>
              <a:chExt cx="1714500" cy="1219200"/>
            </a:xfrm>
          </p:grpSpPr>
          <p:cxnSp>
            <p:nvCxnSpPr>
              <p:cNvPr id="19" name="Straight Connector 18"/>
              <p:cNvCxnSpPr>
                <a:stCxn id="17" idx="1"/>
                <a:endCxn id="1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a:stCxn id="17" idx="0"/>
                <a:endCxn id="1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1" name="Straight Arrow Connector 20"/>
          <p:cNvCxnSpPr/>
          <p:nvPr/>
        </p:nvCxnSpPr>
        <p:spPr>
          <a:xfrm flipH="1" flipV="1">
            <a:off x="3759426" y="3988288"/>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5147452" y="3505200"/>
            <a:ext cx="1939148" cy="1556282"/>
            <a:chOff x="914400" y="3581400"/>
            <a:chExt cx="1714500" cy="1219200"/>
          </a:xfrm>
        </p:grpSpPr>
        <p:sp>
          <p:nvSpPr>
            <p:cNvPr id="23" name="Rectangle 2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562100" y="3962400"/>
              <a:ext cx="419100" cy="457200"/>
              <a:chOff x="914400" y="3581400"/>
              <a:chExt cx="1714500" cy="1219200"/>
            </a:xfrm>
          </p:grpSpPr>
          <p:cxnSp>
            <p:nvCxnSpPr>
              <p:cNvPr id="25" name="Straight Connector 24"/>
              <p:cNvCxnSpPr>
                <a:stCxn id="23" idx="1"/>
                <a:endCxn id="2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a:stCxn id="23" idx="0"/>
                <a:endCxn id="2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7" name="Straight Arrow Connector 26"/>
          <p:cNvCxnSpPr/>
          <p:nvPr/>
        </p:nvCxnSpPr>
        <p:spPr>
          <a:xfrm flipH="1" flipV="1">
            <a:off x="5836954" y="4029983"/>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V="1">
            <a:off x="6148513" y="399453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6148569" y="4312203"/>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flipH="1">
            <a:off x="5838545" y="4312203"/>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32" name="Group 31"/>
          <p:cNvGrpSpPr/>
          <p:nvPr/>
        </p:nvGrpSpPr>
        <p:grpSpPr>
          <a:xfrm>
            <a:off x="3890600" y="5591115"/>
            <a:ext cx="1542916" cy="1176769"/>
            <a:chOff x="914400" y="3581400"/>
            <a:chExt cx="1714500" cy="1219200"/>
          </a:xfrm>
        </p:grpSpPr>
        <p:sp>
          <p:nvSpPr>
            <p:cNvPr id="33" name="Rectangle 3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562100" y="3962400"/>
              <a:ext cx="419100" cy="457200"/>
              <a:chOff x="914400" y="3581400"/>
              <a:chExt cx="1714500" cy="1219200"/>
            </a:xfrm>
          </p:grpSpPr>
          <p:cxnSp>
            <p:nvCxnSpPr>
              <p:cNvPr id="35" name="Straight Connector 34"/>
              <p:cNvCxnSpPr>
                <a:stCxn id="33" idx="1"/>
                <a:endCxn id="3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a:stCxn id="33" idx="0"/>
                <a:endCxn id="3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38" name="Oval 37"/>
          <p:cNvSpPr/>
          <p:nvPr/>
        </p:nvSpPr>
        <p:spPr>
          <a:xfrm>
            <a:off x="4724764" y="6227453"/>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flipV="1">
            <a:off x="4454336" y="5895982"/>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745660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990600"/>
            <a:ext cx="7848600" cy="4154984"/>
          </a:xfrm>
          <a:prstGeom prst="rect">
            <a:avLst/>
          </a:prstGeom>
          <a:noFill/>
        </p:spPr>
        <p:txBody>
          <a:bodyPr wrap="square" rtlCol="0">
            <a:spAutoFit/>
          </a:bodyPr>
          <a:lstStyle/>
          <a:p>
            <a:pPr marL="457200" indent="-457200">
              <a:buFont typeface="+mj-lt"/>
              <a:buAutoNum type="arabicPeriod"/>
            </a:pPr>
            <a:r>
              <a:rPr lang="en-US" sz="2400" dirty="0" smtClean="0"/>
              <a:t>Is awareness of gender really a matter of “awareness”? / Strong bottom-up attentional effects.</a:t>
            </a:r>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a:t>Timing is an issue: Relative response positions cause one task to be prioritized.</a:t>
            </a:r>
          </a:p>
          <a:p>
            <a:pPr marL="457200" indent="-457200">
              <a:buFont typeface="+mj-lt"/>
              <a:buAutoNum type="arabicPeriod"/>
            </a:pPr>
            <a:endParaRPr lang="en-US" sz="2400" dirty="0" smtClean="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Dual tasks are </a:t>
            </a:r>
            <a:r>
              <a:rPr lang="en-US" sz="2400" i="1" dirty="0" smtClean="0"/>
              <a:t>hard</a:t>
            </a:r>
            <a:r>
              <a:rPr lang="en-US" sz="2400" dirty="0" smtClean="0"/>
              <a:t>. Long training required.</a:t>
            </a:r>
            <a:endParaRPr lang="en-US" sz="2400" dirty="0" smtClean="0"/>
          </a:p>
        </p:txBody>
      </p:sp>
      <p:sp>
        <p:nvSpPr>
          <p:cNvPr id="8" name="TextBox 7"/>
          <p:cNvSpPr txBox="1"/>
          <p:nvPr/>
        </p:nvSpPr>
        <p:spPr>
          <a:xfrm>
            <a:off x="271956" y="228600"/>
            <a:ext cx="3305136" cy="584775"/>
          </a:xfrm>
          <a:prstGeom prst="rect">
            <a:avLst/>
          </a:prstGeom>
          <a:noFill/>
        </p:spPr>
        <p:txBody>
          <a:bodyPr wrap="none" rtlCol="0">
            <a:spAutoFit/>
          </a:bodyPr>
          <a:lstStyle/>
          <a:p>
            <a:r>
              <a:rPr lang="en-US" sz="3200" dirty="0" smtClean="0"/>
              <a:t>Future Task Design</a:t>
            </a:r>
            <a:endParaRPr lang="en-US" sz="3200" dirty="0"/>
          </a:p>
        </p:txBody>
      </p:sp>
      <p:pic>
        <p:nvPicPr>
          <p:cNvPr id="9" name="Picture 5" descr="C:\Users\Dan\proj\att_awe\images\built\con050noi008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3997" y="1518743"/>
            <a:ext cx="1116150" cy="13379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Dan\proj\att_awe\images\built\con050noi092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625" y="1518744"/>
            <a:ext cx="1116150" cy="133799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780819" y="3412523"/>
            <a:ext cx="1893069" cy="1314649"/>
            <a:chOff x="544258" y="1828600"/>
            <a:chExt cx="6909738" cy="4798494"/>
          </a:xfrm>
        </p:grpSpPr>
        <p:grpSp>
          <p:nvGrpSpPr>
            <p:cNvPr id="12" name="Group 11"/>
            <p:cNvGrpSpPr/>
            <p:nvPr/>
          </p:nvGrpSpPr>
          <p:grpSpPr>
            <a:xfrm>
              <a:off x="544258" y="1828600"/>
              <a:ext cx="2419351" cy="2016916"/>
              <a:chOff x="1564692" y="1676400"/>
              <a:chExt cx="6131507" cy="5111591"/>
            </a:xfrm>
          </p:grpSpPr>
          <p:sp>
            <p:nvSpPr>
              <p:cNvPr id="40" name="Rectangle 39"/>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984043" y="3722131"/>
                <a:ext cx="1143000" cy="1219200"/>
                <a:chOff x="3810000" y="2921876"/>
                <a:chExt cx="1143000" cy="1219200"/>
              </a:xfrm>
            </p:grpSpPr>
            <p:cxnSp>
              <p:nvCxnSpPr>
                <p:cNvPr id="42" name="Straight Connector 4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932808" y="2728958"/>
              <a:ext cx="2419351" cy="2016916"/>
              <a:chOff x="1564692" y="1676400"/>
              <a:chExt cx="6131507" cy="5111591"/>
            </a:xfrm>
          </p:grpSpPr>
          <p:sp>
            <p:nvSpPr>
              <p:cNvPr id="31" name="Rectangle 30"/>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5" descr="C:\Users\Dan\proj\att_awe\images\built\con050noi008_img.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6757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Dan\proj\att_awe\images\built\con033noi050_im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8169"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Dan\proj\att_awe\images\built\con065noi050_im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9286"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C:\Users\Dan\proj\att_awe\images\built\con050noi092_im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8168" y="467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C:\Users\Dan\proj\att_awe\images\built\con050noi008_im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69286" y="46757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3984043" y="3722131"/>
                <a:ext cx="1143000" cy="1219200"/>
                <a:chOff x="3810000" y="2921876"/>
                <a:chExt cx="1143000" cy="1219200"/>
              </a:xfrm>
            </p:grpSpPr>
            <p:cxnSp>
              <p:nvCxnSpPr>
                <p:cNvPr id="38" name="Straight Connector 37"/>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3476624" y="3572814"/>
              <a:ext cx="2419351" cy="2016916"/>
              <a:chOff x="1564692" y="1676400"/>
              <a:chExt cx="6131507" cy="5111591"/>
            </a:xfrm>
          </p:grpSpPr>
          <p:sp>
            <p:nvSpPr>
              <p:cNvPr id="27" name="Rectangle 26"/>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984043" y="3722131"/>
                <a:ext cx="1143000" cy="1219200"/>
                <a:chOff x="3810000" y="2921876"/>
                <a:chExt cx="1143000" cy="1219200"/>
              </a:xfrm>
            </p:grpSpPr>
            <p:cxnSp>
              <p:nvCxnSpPr>
                <p:cNvPr id="29" name="Straight Connector 28"/>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5034645" y="4610178"/>
              <a:ext cx="2419351" cy="2016916"/>
              <a:chOff x="1564692" y="1676400"/>
              <a:chExt cx="6131507" cy="5111591"/>
            </a:xfrm>
          </p:grpSpPr>
          <p:sp>
            <p:nvSpPr>
              <p:cNvPr id="23" name="Rectangle 22"/>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3984043" y="3722131"/>
                <a:ext cx="1143000" cy="1219200"/>
                <a:chOff x="3810000" y="2921876"/>
                <a:chExt cx="1143000" cy="1219200"/>
              </a:xfrm>
            </p:grpSpPr>
            <p:cxnSp>
              <p:nvCxnSpPr>
                <p:cNvPr id="25" name="Straight Connector 24"/>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6" name="Straight Arrow Connector 15"/>
            <p:cNvCxnSpPr/>
            <p:nvPr/>
          </p:nvCxnSpPr>
          <p:spPr>
            <a:xfrm flipV="1">
              <a:off x="6244320" y="5417376"/>
              <a:ext cx="195946" cy="17235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498878" y="2890144"/>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H="1">
              <a:off x="2867976" y="3790338"/>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862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ru.stanford.edu/lib/exe/fetch.php/shared/brainice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
            <a:ext cx="12651742" cy="7606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1956" y="228600"/>
            <a:ext cx="5976444" cy="584775"/>
          </a:xfrm>
          <a:prstGeom prst="rect">
            <a:avLst/>
          </a:prstGeom>
          <a:noFill/>
        </p:spPr>
        <p:txBody>
          <a:bodyPr wrap="none" rtlCol="0">
            <a:spAutoFit/>
          </a:bodyPr>
          <a:lstStyle/>
          <a:p>
            <a:r>
              <a:rPr lang="en-US" sz="3200" dirty="0" smtClean="0"/>
              <a:t>Gardner Lab @ Stanford University</a:t>
            </a:r>
            <a:endParaRPr lang="en-US" sz="3200" dirty="0"/>
          </a:p>
        </p:txBody>
      </p:sp>
      <p:sp>
        <p:nvSpPr>
          <p:cNvPr id="8" name="TextBox 7"/>
          <p:cNvSpPr txBox="1"/>
          <p:nvPr/>
        </p:nvSpPr>
        <p:spPr>
          <a:xfrm>
            <a:off x="201011" y="1572668"/>
            <a:ext cx="1544718" cy="369332"/>
          </a:xfrm>
          <a:prstGeom prst="rect">
            <a:avLst/>
          </a:prstGeom>
          <a:noFill/>
        </p:spPr>
        <p:txBody>
          <a:bodyPr wrap="none" rtlCol="0">
            <a:spAutoFit/>
          </a:bodyPr>
          <a:lstStyle/>
          <a:p>
            <a:r>
              <a:rPr lang="en-US" dirty="0" smtClean="0"/>
              <a:t>Justin Gardner</a:t>
            </a:r>
            <a:endParaRPr lang="en-US" dirty="0"/>
          </a:p>
        </p:txBody>
      </p:sp>
      <p:sp>
        <p:nvSpPr>
          <p:cNvPr id="9" name="TextBox 8"/>
          <p:cNvSpPr txBox="1"/>
          <p:nvPr/>
        </p:nvSpPr>
        <p:spPr>
          <a:xfrm>
            <a:off x="7086600" y="1591061"/>
            <a:ext cx="1844672" cy="369332"/>
          </a:xfrm>
          <a:prstGeom prst="rect">
            <a:avLst/>
          </a:prstGeom>
          <a:noFill/>
        </p:spPr>
        <p:txBody>
          <a:bodyPr wrap="none" rtlCol="0">
            <a:spAutoFit/>
          </a:bodyPr>
          <a:lstStyle/>
          <a:p>
            <a:r>
              <a:rPr lang="en-US" dirty="0" err="1" smtClean="0"/>
              <a:t>Steeve</a:t>
            </a:r>
            <a:r>
              <a:rPr lang="en-US" dirty="0" smtClean="0"/>
              <a:t> </a:t>
            </a:r>
            <a:r>
              <a:rPr lang="en-US" dirty="0" err="1" smtClean="0"/>
              <a:t>Laquitaine</a:t>
            </a:r>
            <a:endParaRPr lang="en-US" dirty="0"/>
          </a:p>
        </p:txBody>
      </p:sp>
      <p:pic>
        <p:nvPicPr>
          <p:cNvPr id="2052" name="Picture 4" descr="http://gru.stanford.edu/lib/exe/fetch.php/shared/jlgheadshot.jpg?w=240&amp;h=160&amp;cache=cach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995334"/>
            <a:ext cx="2286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gru.stanford.edu/lib/exe/fetch.php/shared/steevelaquitaine.jpg?w=140&amp;h=140&amp;cache=cach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572" y="1064307"/>
            <a:ext cx="1333500" cy="13335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714200" y="3511043"/>
            <a:ext cx="5562600" cy="1077218"/>
          </a:xfrm>
          <a:prstGeom prst="rect">
            <a:avLst/>
          </a:prstGeom>
          <a:noFill/>
        </p:spPr>
        <p:txBody>
          <a:bodyPr wrap="square" rtlCol="0">
            <a:spAutoFit/>
          </a:bodyPr>
          <a:lstStyle/>
          <a:p>
            <a:pPr algn="ctr"/>
            <a:r>
              <a:rPr lang="en-US" sz="3200" dirty="0" smtClean="0"/>
              <a:t>Thanks for your attention and awareness!</a:t>
            </a:r>
            <a:endParaRPr lang="en-US" sz="3200" dirty="0"/>
          </a:p>
        </p:txBody>
      </p:sp>
    </p:spTree>
    <p:extLst>
      <p:ext uri="{BB962C8B-B14F-4D97-AF65-F5344CB8AC3E}">
        <p14:creationId xmlns:p14="http://schemas.microsoft.com/office/powerpoint/2010/main" val="18150660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n\Download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60128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1956" y="228600"/>
            <a:ext cx="3911905" cy="584775"/>
          </a:xfrm>
          <a:prstGeom prst="rect">
            <a:avLst/>
          </a:prstGeom>
          <a:noFill/>
        </p:spPr>
        <p:txBody>
          <a:bodyPr wrap="none" rtlCol="0">
            <a:spAutoFit/>
          </a:bodyPr>
          <a:lstStyle/>
          <a:p>
            <a:r>
              <a:rPr lang="en-US" sz="3200" dirty="0" smtClean="0"/>
              <a:t>Manipulating Contrast</a:t>
            </a:r>
            <a:endParaRPr lang="en-US" sz="3200" dirty="0"/>
          </a:p>
        </p:txBody>
      </p:sp>
    </p:spTree>
    <p:extLst>
      <p:ext uri="{BB962C8B-B14F-4D97-AF65-F5344CB8AC3E}">
        <p14:creationId xmlns:p14="http://schemas.microsoft.com/office/powerpoint/2010/main" val="13630699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298434" y="3352800"/>
            <a:ext cx="3845566" cy="2308324"/>
          </a:xfrm>
          <a:prstGeom prst="rect">
            <a:avLst/>
          </a:prstGeom>
          <a:noFill/>
        </p:spPr>
        <p:txBody>
          <a:bodyPr wrap="square" rtlCol="0">
            <a:spAutoFit/>
          </a:bodyPr>
          <a:lstStyle/>
          <a:p>
            <a:r>
              <a:rPr lang="en-US" sz="2400" dirty="0" smtClean="0"/>
              <a:t>Dual Task Designs where attention is crossed with awareness. How does a dependent measure, e.g. afterimage length, depend on these factors?</a:t>
            </a:r>
            <a:endParaRPr lang="en-US" sz="2400" dirty="0"/>
          </a:p>
        </p:txBody>
      </p:sp>
    </p:spTree>
    <p:extLst>
      <p:ext uri="{BB962C8B-B14F-4D97-AF65-F5344CB8AC3E}">
        <p14:creationId xmlns:p14="http://schemas.microsoft.com/office/powerpoint/2010/main" val="8137906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210" y="3886200"/>
            <a:ext cx="4191000" cy="2244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842421" y="3516868"/>
            <a:ext cx="2204578" cy="369332"/>
          </a:xfrm>
          <a:prstGeom prst="rect">
            <a:avLst/>
          </a:prstGeom>
          <a:noFill/>
        </p:spPr>
        <p:txBody>
          <a:bodyPr wrap="none" rtlCol="0">
            <a:spAutoFit/>
          </a:bodyPr>
          <a:lstStyle/>
          <a:p>
            <a:r>
              <a:rPr lang="en-US" dirty="0" smtClean="0"/>
              <a:t>Afterimage Length (s)</a:t>
            </a:r>
            <a:endParaRPr lang="en-US" dirty="0"/>
          </a:p>
        </p:txBody>
      </p:sp>
    </p:spTree>
    <p:extLst>
      <p:ext uri="{BB962C8B-B14F-4D97-AF65-F5344CB8AC3E}">
        <p14:creationId xmlns:p14="http://schemas.microsoft.com/office/powerpoint/2010/main" val="967644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Mack &amp; Rock, 1998</a:t>
            </a:r>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3416320"/>
          </a:xfrm>
          <a:prstGeom prst="rect">
            <a:avLst/>
          </a:prstGeom>
          <a:noFill/>
        </p:spPr>
        <p:txBody>
          <a:bodyPr wrap="square" rtlCol="0">
            <a:spAutoFit/>
          </a:bodyPr>
          <a:lstStyle/>
          <a:p>
            <a:r>
              <a:rPr lang="en-US" sz="2400" dirty="0" smtClean="0"/>
              <a:t>Dual task designs “pull”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p>
          <a:p>
            <a:endParaRPr lang="en-US" sz="2400" dirty="0"/>
          </a:p>
          <a:p>
            <a:r>
              <a:rPr lang="en-US" sz="2400" dirty="0" smtClean="0"/>
              <a:t>“</a:t>
            </a:r>
            <a:r>
              <a:rPr lang="en-US" sz="2400" i="1" dirty="0"/>
              <a:t>The close relationship between attention and</a:t>
            </a:r>
          </a:p>
          <a:p>
            <a:r>
              <a:rPr lang="en-US" sz="2400" i="1" dirty="0"/>
              <a:t>consciousness has led many scholars to conflate these</a:t>
            </a:r>
          </a:p>
          <a:p>
            <a:r>
              <a:rPr lang="en-US" sz="2400" i="1" dirty="0" smtClean="0"/>
              <a:t>processes</a:t>
            </a:r>
            <a:r>
              <a:rPr lang="en-US" sz="2400" dirty="0" smtClean="0"/>
              <a:t>“ (Koch &amp; Tsuchiya, 2006)</a:t>
            </a:r>
            <a:endParaRPr lang="en-US" sz="2400" dirty="0"/>
          </a:p>
        </p:txBody>
      </p:sp>
    </p:spTree>
    <p:extLst>
      <p:ext uri="{BB962C8B-B14F-4D97-AF65-F5344CB8AC3E}">
        <p14:creationId xmlns:p14="http://schemas.microsoft.com/office/powerpoint/2010/main" val="6253905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3000" y="5791200"/>
            <a:ext cx="74022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144584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765432"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919655"/>
            <a:ext cx="4495800"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Connector 25"/>
          <p:cNvCxnSpPr/>
          <p:nvPr/>
        </p:nvCxnSpPr>
        <p:spPr>
          <a:xfrm>
            <a:off x="4724400" y="2057400"/>
            <a:ext cx="0" cy="121920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724400" y="2057400"/>
            <a:ext cx="2514600" cy="3738705"/>
            <a:chOff x="4724400" y="2057400"/>
            <a:chExt cx="2514600" cy="3738705"/>
          </a:xfrm>
        </p:grpSpPr>
        <p:cxnSp>
          <p:nvCxnSpPr>
            <p:cNvPr id="19" name="Straight Connector 18"/>
            <p:cNvCxnSpPr/>
            <p:nvPr/>
          </p:nvCxnSpPr>
          <p:spPr>
            <a:xfrm>
              <a:off x="6858000" y="3276600"/>
              <a:ext cx="0" cy="2519505"/>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7239000" y="2057400"/>
              <a:ext cx="0" cy="3738705"/>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flipH="1">
              <a:off x="4724400" y="2057400"/>
              <a:ext cx="2514600"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H="1">
              <a:off x="4724400" y="3276600"/>
              <a:ext cx="2133600"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a:off x="4724400" y="26670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a:xfrm flipV="1">
              <a:off x="4724400" y="20574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13311087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737468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271956" y="3067411"/>
            <a:ext cx="3965459" cy="3638189"/>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237416" y="3067412"/>
            <a:ext cx="4677202" cy="3638188"/>
            <a:chOff x="4114800" y="919654"/>
            <a:chExt cx="4799817" cy="5404945"/>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5" name="TextBox 24"/>
          <p:cNvSpPr txBox="1"/>
          <p:nvPr/>
        </p:nvSpPr>
        <p:spPr>
          <a:xfrm>
            <a:off x="672279" y="1032808"/>
            <a:ext cx="8166922" cy="1938992"/>
          </a:xfrm>
          <a:prstGeom prst="rect">
            <a:avLst/>
          </a:prstGeom>
          <a:noFill/>
        </p:spPr>
        <p:txBody>
          <a:bodyPr wrap="square" rtlCol="0">
            <a:spAutoFit/>
          </a:bodyPr>
          <a:lstStyle/>
          <a:p>
            <a:r>
              <a:rPr lang="en-US" sz="2400" dirty="0" smtClean="0"/>
              <a:t>Can a (plausible) model of awareness, as a function of neural activity, capture the behavioral results in dual tasks?</a:t>
            </a:r>
          </a:p>
          <a:p>
            <a:r>
              <a:rPr lang="en-US" sz="2400" dirty="0" smtClean="0"/>
              <a:t>Or do we need additional steps to explain how awareness can occur in the absence of “attention” (e.g. spatial attention) in some circumstances and not in others?</a:t>
            </a:r>
            <a:endParaRPr lang="en-US" sz="2400" dirty="0"/>
          </a:p>
        </p:txBody>
      </p:sp>
    </p:spTree>
    <p:extLst>
      <p:ext uri="{BB962C8B-B14F-4D97-AF65-F5344CB8AC3E}">
        <p14:creationId xmlns:p14="http://schemas.microsoft.com/office/powerpoint/2010/main" val="1927950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Mack &amp; Rock, 1998</a:t>
            </a:r>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1938992"/>
          </a:xfrm>
          <a:prstGeom prst="rect">
            <a:avLst/>
          </a:prstGeom>
          <a:noFill/>
        </p:spPr>
        <p:txBody>
          <a:bodyPr wrap="square" rtlCol="0">
            <a:spAutoFit/>
          </a:bodyPr>
          <a:lstStyle/>
          <a:p>
            <a:r>
              <a:rPr lang="en-US" sz="2400" dirty="0" smtClean="0"/>
              <a:t>Dual task designs “pull”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endParaRPr lang="en-US" sz="24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81400"/>
            <a:ext cx="5345823" cy="339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478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71956" y="981712"/>
            <a:ext cx="4572000" cy="1200329"/>
          </a:xfrm>
          <a:prstGeom prst="rect">
            <a:avLst/>
          </a:prstGeom>
        </p:spPr>
        <p:txBody>
          <a:bodyPr>
            <a:spAutoFit/>
          </a:bodyPr>
          <a:lstStyle/>
          <a:p>
            <a:r>
              <a:rPr lang="en-US" dirty="0"/>
              <a:t>“</a:t>
            </a:r>
            <a:r>
              <a:rPr lang="en-US" i="1" dirty="0"/>
              <a:t>The close relationship between attention and</a:t>
            </a:r>
          </a:p>
          <a:p>
            <a:r>
              <a:rPr lang="en-US" i="1" dirty="0"/>
              <a:t>consciousness has led many scholars to conflate </a:t>
            </a:r>
            <a:r>
              <a:rPr lang="en-US" i="1" dirty="0" smtClean="0"/>
              <a:t>these processes</a:t>
            </a:r>
            <a:r>
              <a:rPr lang="en-US" dirty="0"/>
              <a:t>“ (Koch &amp; Tsuchiya, 2006)</a:t>
            </a:r>
          </a:p>
        </p:txBody>
      </p:sp>
    </p:spTree>
    <p:extLst>
      <p:ext uri="{BB962C8B-B14F-4D97-AF65-F5344CB8AC3E}">
        <p14:creationId xmlns:p14="http://schemas.microsoft.com/office/powerpoint/2010/main" val="347145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6800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 y="4705350"/>
            <a:ext cx="12668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 y="3389586"/>
            <a:ext cx="13335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266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2350</TotalTime>
  <Words>1595</Words>
  <Application>Microsoft Office PowerPoint</Application>
  <PresentationFormat>On-screen Show (4:3)</PresentationFormat>
  <Paragraphs>282</Paragraphs>
  <Slides>53</Slides>
  <Notes>23</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Neural Substrates of Attention and Awareness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DB</cp:lastModifiedBy>
  <cp:revision>64</cp:revision>
  <dcterms:created xsi:type="dcterms:W3CDTF">2015-02-02T04:45:42Z</dcterms:created>
  <dcterms:modified xsi:type="dcterms:W3CDTF">2015-02-05T05:37:01Z</dcterms:modified>
</cp:coreProperties>
</file>